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326" r:id="rId16"/>
    <p:sldId id="327" r:id="rId17"/>
    <p:sldId id="328" r:id="rId18"/>
    <p:sldId id="32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331" r:id="rId48"/>
  </p:sldIdLst>
  <p:sldSz cx="9144000" cy="6858000" type="screen4x3"/>
  <p:notesSz cx="6858000" cy="9144000"/>
  <p:embeddedFontLst>
    <p:embeddedFont>
      <p:font typeface="Economica" panose="020B0604020202020204" charset="0"/>
      <p:regular r:id="rId50"/>
      <p:bold r:id="rId51"/>
      <p:italic r:id="rId52"/>
      <p:boldItalic r:id="rId53"/>
    </p:embeddedFont>
    <p:embeddedFont>
      <p:font typeface="Open Sans" panose="020B0606030504020204" pitchFamily="3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2" roundtripDataSignature="AMtx7mggHBG9sq2Y3bM2WFm77gNLMYj2M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72" d="100"/>
          <a:sy n="72" d="100"/>
        </p:scale>
        <p:origin x="1350" y="6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5.fntdata"/><Relationship Id="rId62"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s>
</file>

<file path=ppt/media/image1.jp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jpg>
</file>

<file path=ppt/media/image26.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2"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2"/>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a:t>
            </a:fld>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7e175cda2b_1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32" name="Google Shape;132;g7e175cda2b_1_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3" name="Google Shape;133;g7e175cda2b_1_18: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10</a:t>
            </a:fld>
            <a:endParaRPr sz="1400">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7e175cda2b_1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39" name="Google Shape;139;g7e175cda2b_1_2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0" name="Google Shape;140;g7e175cda2b_1_24: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11</a:t>
            </a:fld>
            <a:endParaRPr sz="1400">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7e175cda2b_1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46" name="Google Shape;146;g7e175cda2b_1_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7" name="Google Shape;147;g7e175cda2b_1_12: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12</a:t>
            </a:fld>
            <a:endParaRPr sz="1400">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7e175cda2b_1_2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53" name="Google Shape;153;g7e175cda2b_1_23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4" name="Google Shape;154;g7e175cda2b_1_238: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13</a:t>
            </a:fld>
            <a:endParaRPr sz="1400">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7e175cda2b_1_1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60" name="Google Shape;160;g7e175cda2b_1_13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1" name="Google Shape;161;g7e175cda2b_1_138: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14</a:t>
            </a:fld>
            <a:endParaRPr sz="1400">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81bbfbecb_0_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81bbfbecb_0_4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g881bbfbecb_0_41: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15</a:t>
            </a:fld>
            <a:endParaRPr sz="1400">
              <a:latin typeface="Arial"/>
              <a:ea typeface="Arial"/>
              <a:cs typeface="Arial"/>
              <a:sym typeface="Arial"/>
            </a:endParaRPr>
          </a:p>
        </p:txBody>
      </p:sp>
    </p:spTree>
    <p:extLst>
      <p:ext uri="{BB962C8B-B14F-4D97-AF65-F5344CB8AC3E}">
        <p14:creationId xmlns:p14="http://schemas.microsoft.com/office/powerpoint/2010/main" val="2086468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81bbfbecb_0_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81bbfbecb_0_4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g881bbfbecb_0_41: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16</a:t>
            </a:fld>
            <a:endParaRPr sz="1400">
              <a:latin typeface="Arial"/>
              <a:ea typeface="Arial"/>
              <a:cs typeface="Arial"/>
              <a:sym typeface="Arial"/>
            </a:endParaRPr>
          </a:p>
        </p:txBody>
      </p:sp>
    </p:spTree>
    <p:extLst>
      <p:ext uri="{BB962C8B-B14F-4D97-AF65-F5344CB8AC3E}">
        <p14:creationId xmlns:p14="http://schemas.microsoft.com/office/powerpoint/2010/main" val="37456124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81bbfbecb_0_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81bbfbecb_0_4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g881bbfbecb_0_41: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17</a:t>
            </a:fld>
            <a:endParaRPr sz="1400">
              <a:latin typeface="Arial"/>
              <a:ea typeface="Arial"/>
              <a:cs typeface="Arial"/>
              <a:sym typeface="Arial"/>
            </a:endParaRPr>
          </a:p>
        </p:txBody>
      </p:sp>
    </p:spTree>
    <p:extLst>
      <p:ext uri="{BB962C8B-B14F-4D97-AF65-F5344CB8AC3E}">
        <p14:creationId xmlns:p14="http://schemas.microsoft.com/office/powerpoint/2010/main" val="12520164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81bbfbecb_0_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81bbfbecb_0_4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g881bbfbecb_0_41: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18</a:t>
            </a:fld>
            <a:endParaRPr sz="1400">
              <a:latin typeface="Arial"/>
              <a:ea typeface="Arial"/>
              <a:cs typeface="Arial"/>
              <a:sym typeface="Arial"/>
            </a:endParaRPr>
          </a:p>
        </p:txBody>
      </p:sp>
    </p:spTree>
    <p:extLst>
      <p:ext uri="{BB962C8B-B14F-4D97-AF65-F5344CB8AC3E}">
        <p14:creationId xmlns:p14="http://schemas.microsoft.com/office/powerpoint/2010/main" val="30422741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e175cda2b_1_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68" name="Google Shape;168;g7e175cda2b_1_3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9" name="Google Shape;169;g7e175cda2b_1_30: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19</a:t>
            </a:fld>
            <a:endParaRPr sz="1400">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e175cda2b_1_9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76" name="Google Shape;76;g7e175cda2b_1_9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 name="Google Shape;77;g7e175cda2b_1_90: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2</a:t>
            </a:fld>
            <a:endParaRPr sz="1400">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7e175cda2b_1_2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75" name="Google Shape;175;g7e175cda2b_1_24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6" name="Google Shape;176;g7e175cda2b_1_245: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20</a:t>
            </a:fld>
            <a:endParaRPr sz="1400">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7e175cda2b_1_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82" name="Google Shape;182;g7e175cda2b_1_3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3" name="Google Shape;183;g7e175cda2b_1_36: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21</a:t>
            </a:fld>
            <a:endParaRPr sz="1400">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7e175cda2b_1_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89" name="Google Shape;189;g7e175cda2b_1_4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0" name="Google Shape;190;g7e175cda2b_1_42: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22</a:t>
            </a:fld>
            <a:endParaRPr sz="1400">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7e175cda2b_1_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96" name="Google Shape;196;g7e175cda2b_1_4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7" name="Google Shape;197;g7e175cda2b_1_48: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23</a:t>
            </a:fld>
            <a:endParaRPr sz="1400">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7e175cda2b_1_2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03" name="Google Shape;203;g7e175cda2b_1_23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4" name="Google Shape;204;g7e175cda2b_1_231: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24</a:t>
            </a:fld>
            <a:endParaRPr sz="1400">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7e175cda2b_1_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11" name="Google Shape;211;g7e175cda2b_1_6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2" name="Google Shape;212;g7e175cda2b_1_60: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25</a:t>
            </a:fld>
            <a:endParaRPr sz="1400">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e175cda2b_1_7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19" name="Google Shape;219;g7e175cda2b_1_7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0" name="Google Shape;220;g7e175cda2b_1_72: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26</a:t>
            </a:fld>
            <a:endParaRPr sz="1400">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7e175cda2b_1_2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26" name="Google Shape;226;g7e175cda2b_1_26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7" name="Google Shape;227;g7e175cda2b_1_267: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27</a:t>
            </a:fld>
            <a:endParaRPr sz="1400">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7e175cda2b_1_7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33" name="Google Shape;233;g7e175cda2b_1_7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4" name="Google Shape;234;g7e175cda2b_1_78: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28</a:t>
            </a:fld>
            <a:endParaRPr sz="1400">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534e12b28d_0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41" name="Google Shape;241;g534e12b28d_0_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2" name="Google Shape;242;g534e12b28d_0_15: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29</a:t>
            </a:fld>
            <a:endParaRPr sz="1400">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7e175cda2b_1_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83" name="Google Shape;83;g7e175cda2b_1_8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4" name="Google Shape;84;g7e175cda2b_1_84: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3</a:t>
            </a:fld>
            <a:endParaRPr sz="1400">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7e175cda2b_1_6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49" name="Google Shape;249;g7e175cda2b_1_6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0" name="Google Shape;250;g7e175cda2b_1_66: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30</a:t>
            </a:fld>
            <a:endParaRPr sz="1400">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7e175cda2b_1_2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56" name="Google Shape;256;g7e175cda2b_1_25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7" name="Google Shape;257;g7e175cda2b_1_257: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31</a:t>
            </a:fld>
            <a:endParaRPr sz="1400">
              <a:latin typeface="Arial"/>
              <a:ea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534e12b28d_0_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63" name="Google Shape;263;g534e12b28d_0_2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4" name="Google Shape;264;g534e12b28d_0_26: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32</a:t>
            </a:fld>
            <a:endParaRPr sz="1400">
              <a:latin typeface="Arial"/>
              <a:ea typeface="Arial"/>
              <a:cs typeface="Arial"/>
              <a:sym typeface="Aria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534e12b28d_0_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71" name="Google Shape;271;g534e12b28d_0_3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2" name="Google Shape;272;g534e12b28d_0_33: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33</a:t>
            </a:fld>
            <a:endParaRPr sz="1400">
              <a:latin typeface="Arial"/>
              <a:ea typeface="Arial"/>
              <a:cs typeface="Arial"/>
              <a:sym typeface="Aria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534e12b28d_0_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78" name="Google Shape;278;g534e12b28d_0_4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9" name="Google Shape;279;g534e12b28d_0_40: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34</a:t>
            </a:fld>
            <a:endParaRPr sz="1400">
              <a:latin typeface="Arial"/>
              <a:ea typeface="Arial"/>
              <a:cs typeface="Arial"/>
              <a:sym typeface="Aria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534e12b28d_0_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85" name="Google Shape;285;g534e12b28d_0_5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6" name="Google Shape;286;g534e12b28d_0_54: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35</a:t>
            </a:fld>
            <a:endParaRPr sz="1400">
              <a:latin typeface="Arial"/>
              <a:ea typeface="Arial"/>
              <a:cs typeface="Arial"/>
              <a:sym typeface="Aria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7e175cda2b_1_9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92" name="Google Shape;292;g7e175cda2b_1_9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3" name="Google Shape;293;g7e175cda2b_1_96: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36</a:t>
            </a:fld>
            <a:endParaRPr sz="1400">
              <a:latin typeface="Arial"/>
              <a:ea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7e175cda2b_1_28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299" name="Google Shape;299;g7e175cda2b_1_28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0" name="Google Shape;300;g7e175cda2b_1_281: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37</a:t>
            </a:fld>
            <a:endParaRPr sz="1400">
              <a:latin typeface="Arial"/>
              <a:ea typeface="Arial"/>
              <a:cs typeface="Arial"/>
              <a:sym typeface="Aria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7e175cda2b_1_1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305" name="Google Shape;305;g7e175cda2b_1_1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6" name="Google Shape;306;g7e175cda2b_1_114: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38</a:t>
            </a:fld>
            <a:endParaRPr sz="1400">
              <a:latin typeface="Arial"/>
              <a:ea typeface="Arial"/>
              <a:cs typeface="Arial"/>
              <a:sym typeface="Aria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534e12b28d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313" name="Google Shape;313;g534e12b28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4" name="Google Shape;314;g534e12b28d_0_0: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39</a:t>
            </a:fld>
            <a:endParaRPr sz="1400">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534e12b28d_0_6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90" name="Google Shape;90;g534e12b28d_0_6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1" name="Google Shape;91;g534e12b28d_0_69: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4</a:t>
            </a:fld>
            <a:endParaRPr sz="1400">
              <a:latin typeface="Arial"/>
              <a:ea typeface="Arial"/>
              <a:cs typeface="Arial"/>
              <a:sym typeface="Aria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e175cda2b_1_10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321" name="Google Shape;321;g7e175cda2b_1_10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2" name="Google Shape;322;g7e175cda2b_1_102: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40</a:t>
            </a:fld>
            <a:endParaRPr sz="1400">
              <a:latin typeface="Arial"/>
              <a:ea typeface="Arial"/>
              <a:cs typeface="Arial"/>
              <a:sym typeface="Aria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7e175cda2b_1_1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328" name="Google Shape;328;g7e175cda2b_1_1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9" name="Google Shape;329;g7e175cda2b_1_120: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41</a:t>
            </a:fld>
            <a:endParaRPr sz="1400">
              <a:latin typeface="Arial"/>
              <a:ea typeface="Arial"/>
              <a:cs typeface="Arial"/>
              <a:sym typeface="Aria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534e12b28d_0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336" name="Google Shape;336;g534e12b28d_0_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g534e12b28d_0_8: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42</a:t>
            </a:fld>
            <a:endParaRPr sz="1400">
              <a:latin typeface="Arial"/>
              <a:ea typeface="Arial"/>
              <a:cs typeface="Arial"/>
              <a:sym typeface="Aria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534e12b28d_0_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343" name="Google Shape;343;g534e12b28d_0_4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4" name="Google Shape;344;g534e12b28d_0_47: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43</a:t>
            </a:fld>
            <a:endParaRPr sz="1400">
              <a:latin typeface="Arial"/>
              <a:ea typeface="Arial"/>
              <a:cs typeface="Arial"/>
              <a:sym typeface="Aria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6f306f2314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350" name="Google Shape;350;g6f306f2314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1" name="Google Shape;351;g6f306f2314_0_0: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44</a:t>
            </a:fld>
            <a:endParaRPr sz="1400">
              <a:latin typeface="Arial"/>
              <a:ea typeface="Arial"/>
              <a:cs typeface="Arial"/>
              <a:sym typeface="Aria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534e12b28d_0_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357" name="Google Shape;357;g534e12b28d_0_6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8" name="Google Shape;358;g534e12b28d_0_61: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45</a:t>
            </a:fld>
            <a:endParaRPr sz="1400">
              <a:latin typeface="Arial"/>
              <a:ea typeface="Arial"/>
              <a:cs typeface="Arial"/>
              <a:sym typeface="Aria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534e12b28d_0_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365" name="Google Shape;365;g534e12b28d_0_8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66" name="Google Shape;366;g534e12b28d_0_84: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46</a:t>
            </a:fld>
            <a:endParaRPr sz="1400">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534e12b28d_0_7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97" name="Google Shape;97;g534e12b28d_0_7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8" name="Google Shape;98;g534e12b28d_0_77: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5</a:t>
            </a:fld>
            <a:endParaRPr sz="1400">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7e175cda2b_1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04" name="Google Shape;104;g7e175cda2b_1_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5" name="Google Shape;105;g7e175cda2b_1_6: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6</a:t>
            </a:fld>
            <a:endParaRPr sz="1400">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6f37c56186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11" name="Google Shape;111;g6f37c5618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2" name="Google Shape;112;g6f37c56186_0_0: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7</a:t>
            </a:fld>
            <a:endParaRPr sz="1400">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7e175cda2b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18" name="Google Shape;118;g7e175cda2b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9" name="Google Shape;119;g7e175cda2b_0_0: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8</a:t>
            </a:fld>
            <a:endParaRPr sz="1400">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7e175cda2b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25" name="Google Shape;125;g7e175cda2b_1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6" name="Google Shape;126;g7e175cda2b_1_0:notes"/>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Calibri"/>
              <a:buNone/>
            </a:pPr>
            <a:fld id="{00000000-1234-1234-1234-123412341234}" type="slidenum">
              <a:rPr lang="en-US"/>
              <a:t>9</a:t>
            </a:fld>
            <a:endParaRPr sz="1400">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g6f130a460c_0_519"/>
          <p:cNvSpPr/>
          <p:nvPr/>
        </p:nvSpPr>
        <p:spPr>
          <a:xfrm>
            <a:off x="2744013" y="1008933"/>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5" name="Google Shape;15;g6f130a460c_0_519"/>
          <p:cNvSpPr/>
          <p:nvPr/>
        </p:nvSpPr>
        <p:spPr>
          <a:xfrm rot="10800000">
            <a:off x="5318350" y="4355671"/>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6" name="Google Shape;16;g6f130a460c_0_519"/>
          <p:cNvSpPr txBox="1">
            <a:spLocks noGrp="1"/>
          </p:cNvSpPr>
          <p:nvPr>
            <p:ph type="ctrTitle"/>
          </p:nvPr>
        </p:nvSpPr>
        <p:spPr>
          <a:xfrm>
            <a:off x="3044700" y="1925674"/>
            <a:ext cx="3054600" cy="204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a:endParaRPr/>
          </a:p>
        </p:txBody>
      </p:sp>
      <p:sp>
        <p:nvSpPr>
          <p:cNvPr id="17" name="Google Shape;17;g6f130a460c_0_519"/>
          <p:cNvSpPr txBox="1">
            <a:spLocks noGrp="1"/>
          </p:cNvSpPr>
          <p:nvPr>
            <p:ph type="subTitle" idx="1"/>
          </p:nvPr>
        </p:nvSpPr>
        <p:spPr>
          <a:xfrm>
            <a:off x="3044700" y="4155440"/>
            <a:ext cx="3054600" cy="9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8" name="Google Shape;18;g6f130a460c_0_519"/>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g6f130a460c_0_561"/>
          <p:cNvSpPr/>
          <p:nvPr/>
        </p:nvSpPr>
        <p:spPr>
          <a:xfrm>
            <a:off x="0" y="6727600"/>
            <a:ext cx="9144000" cy="130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g6f130a460c_0_561"/>
          <p:cNvSpPr txBox="1">
            <a:spLocks noGrp="1"/>
          </p:cNvSpPr>
          <p:nvPr>
            <p:ph type="title" hasCustomPrompt="1"/>
          </p:nvPr>
        </p:nvSpPr>
        <p:spPr>
          <a:xfrm>
            <a:off x="311700" y="1276167"/>
            <a:ext cx="8520600" cy="2838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2"/>
              </a:buClr>
              <a:buSzPts val="16000"/>
              <a:buNone/>
              <a:defRPr sz="16000">
                <a:solidFill>
                  <a:schemeClr val="lt2"/>
                </a:solidFill>
              </a:defRPr>
            </a:lvl1pPr>
            <a:lvl2pPr lvl="1" algn="ctr">
              <a:lnSpc>
                <a:spcPct val="100000"/>
              </a:lnSpc>
              <a:spcBef>
                <a:spcPts val="0"/>
              </a:spcBef>
              <a:spcAft>
                <a:spcPts val="0"/>
              </a:spcAft>
              <a:buClr>
                <a:schemeClr val="lt2"/>
              </a:buClr>
              <a:buSzPts val="16000"/>
              <a:buNone/>
              <a:defRPr sz="16000">
                <a:solidFill>
                  <a:schemeClr val="lt2"/>
                </a:solidFill>
              </a:defRPr>
            </a:lvl2pPr>
            <a:lvl3pPr lvl="2" algn="ctr">
              <a:lnSpc>
                <a:spcPct val="100000"/>
              </a:lnSpc>
              <a:spcBef>
                <a:spcPts val="0"/>
              </a:spcBef>
              <a:spcAft>
                <a:spcPts val="0"/>
              </a:spcAft>
              <a:buClr>
                <a:schemeClr val="lt2"/>
              </a:buClr>
              <a:buSzPts val="16000"/>
              <a:buNone/>
              <a:defRPr sz="16000">
                <a:solidFill>
                  <a:schemeClr val="lt2"/>
                </a:solidFill>
              </a:defRPr>
            </a:lvl3pPr>
            <a:lvl4pPr lvl="3" algn="ctr">
              <a:lnSpc>
                <a:spcPct val="100000"/>
              </a:lnSpc>
              <a:spcBef>
                <a:spcPts val="0"/>
              </a:spcBef>
              <a:spcAft>
                <a:spcPts val="0"/>
              </a:spcAft>
              <a:buClr>
                <a:schemeClr val="lt2"/>
              </a:buClr>
              <a:buSzPts val="16000"/>
              <a:buNone/>
              <a:defRPr sz="16000">
                <a:solidFill>
                  <a:schemeClr val="lt2"/>
                </a:solidFill>
              </a:defRPr>
            </a:lvl4pPr>
            <a:lvl5pPr lvl="4" algn="ctr">
              <a:lnSpc>
                <a:spcPct val="100000"/>
              </a:lnSpc>
              <a:spcBef>
                <a:spcPts val="0"/>
              </a:spcBef>
              <a:spcAft>
                <a:spcPts val="0"/>
              </a:spcAft>
              <a:buClr>
                <a:schemeClr val="lt2"/>
              </a:buClr>
              <a:buSzPts val="16000"/>
              <a:buNone/>
              <a:defRPr sz="16000">
                <a:solidFill>
                  <a:schemeClr val="lt2"/>
                </a:solidFill>
              </a:defRPr>
            </a:lvl5pPr>
            <a:lvl6pPr lvl="5" algn="ctr">
              <a:lnSpc>
                <a:spcPct val="100000"/>
              </a:lnSpc>
              <a:spcBef>
                <a:spcPts val="0"/>
              </a:spcBef>
              <a:spcAft>
                <a:spcPts val="0"/>
              </a:spcAft>
              <a:buClr>
                <a:schemeClr val="lt2"/>
              </a:buClr>
              <a:buSzPts val="16000"/>
              <a:buNone/>
              <a:defRPr sz="16000">
                <a:solidFill>
                  <a:schemeClr val="lt2"/>
                </a:solidFill>
              </a:defRPr>
            </a:lvl6pPr>
            <a:lvl7pPr lvl="6" algn="ctr">
              <a:lnSpc>
                <a:spcPct val="100000"/>
              </a:lnSpc>
              <a:spcBef>
                <a:spcPts val="0"/>
              </a:spcBef>
              <a:spcAft>
                <a:spcPts val="0"/>
              </a:spcAft>
              <a:buClr>
                <a:schemeClr val="lt2"/>
              </a:buClr>
              <a:buSzPts val="16000"/>
              <a:buNone/>
              <a:defRPr sz="16000">
                <a:solidFill>
                  <a:schemeClr val="lt2"/>
                </a:solidFill>
              </a:defRPr>
            </a:lvl7pPr>
            <a:lvl8pPr lvl="7" algn="ctr">
              <a:lnSpc>
                <a:spcPct val="100000"/>
              </a:lnSpc>
              <a:spcBef>
                <a:spcPts val="0"/>
              </a:spcBef>
              <a:spcAft>
                <a:spcPts val="0"/>
              </a:spcAft>
              <a:buClr>
                <a:schemeClr val="lt2"/>
              </a:buClr>
              <a:buSzPts val="16000"/>
              <a:buNone/>
              <a:defRPr sz="16000">
                <a:solidFill>
                  <a:schemeClr val="lt2"/>
                </a:solidFill>
              </a:defRPr>
            </a:lvl8pPr>
            <a:lvl9pPr lvl="8" algn="ctr">
              <a:lnSpc>
                <a:spcPct val="100000"/>
              </a:lnSpc>
              <a:spcBef>
                <a:spcPts val="0"/>
              </a:spcBef>
              <a:spcAft>
                <a:spcPts val="0"/>
              </a:spcAft>
              <a:buClr>
                <a:schemeClr val="lt2"/>
              </a:buClr>
              <a:buSzPts val="16000"/>
              <a:buNone/>
              <a:defRPr sz="16000">
                <a:solidFill>
                  <a:schemeClr val="lt2"/>
                </a:solidFill>
              </a:defRPr>
            </a:lvl9pPr>
          </a:lstStyle>
          <a:p>
            <a:r>
              <a:t>xx%</a:t>
            </a:r>
          </a:p>
        </p:txBody>
      </p:sp>
      <p:sp>
        <p:nvSpPr>
          <p:cNvPr id="58" name="Google Shape;58;g6f130a460c_0_561"/>
          <p:cNvSpPr txBox="1">
            <a:spLocks noGrp="1"/>
          </p:cNvSpPr>
          <p:nvPr>
            <p:ph type="body" idx="1"/>
          </p:nvPr>
        </p:nvSpPr>
        <p:spPr>
          <a:xfrm>
            <a:off x="311700" y="4216000"/>
            <a:ext cx="8520600" cy="14289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59" name="Google Shape;59;g6f130a460c_0_56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g6f130a460c_0_56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2"/>
        <p:cNvGrpSpPr/>
        <p:nvPr/>
      </p:nvGrpSpPr>
      <p:grpSpPr>
        <a:xfrm>
          <a:off x="0" y="0"/>
          <a:ext cx="0" cy="0"/>
          <a:chOff x="0" y="0"/>
          <a:chExt cx="0" cy="0"/>
        </a:xfrm>
      </p:grpSpPr>
      <p:sp>
        <p:nvSpPr>
          <p:cNvPr id="63" name="Google Shape;63;g6f130a460c_0_568"/>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4" name="Google Shape;64;g6f130a460c_0_568"/>
          <p:cNvSpPr txBox="1">
            <a:spLocks noGrp="1"/>
          </p:cNvSpPr>
          <p:nvPr>
            <p:ph type="body" idx="1"/>
          </p:nvPr>
        </p:nvSpPr>
        <p:spPr>
          <a:xfrm>
            <a:off x="457200" y="1600200"/>
            <a:ext cx="8229600" cy="45261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65" name="Google Shape;65;g6f130a460c_0_568"/>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98989"/>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6" name="Google Shape;66;g6f130a460c_0_568"/>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 name="Google Shape;67;g6f130a460c_0_568"/>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g6f130a460c_0_530"/>
          <p:cNvSpPr/>
          <p:nvPr/>
        </p:nvSpPr>
        <p:spPr>
          <a:xfrm>
            <a:off x="0" y="6727600"/>
            <a:ext cx="9144000" cy="130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g6f130a460c_0_53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a:endParaRPr/>
          </a:p>
        </p:txBody>
      </p:sp>
      <p:sp>
        <p:nvSpPr>
          <p:cNvPr id="22" name="Google Shape;22;g6f130a460c_0_530"/>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3" name="Google Shape;23;g6f130a460c_0_530"/>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g6f130a460c_0_525"/>
          <p:cNvSpPr/>
          <p:nvPr/>
        </p:nvSpPr>
        <p:spPr>
          <a:xfrm flipH="1">
            <a:off x="7595938" y="613633"/>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26" name="Google Shape;26;g6f130a460c_0_525"/>
          <p:cNvSpPr/>
          <p:nvPr/>
        </p:nvSpPr>
        <p:spPr>
          <a:xfrm rot="10800000" flipH="1">
            <a:off x="466425" y="4744471"/>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27" name="Google Shape;27;g6f130a460c_0_525"/>
          <p:cNvSpPr txBox="1">
            <a:spLocks noGrp="1"/>
          </p:cNvSpPr>
          <p:nvPr>
            <p:ph type="title"/>
          </p:nvPr>
        </p:nvSpPr>
        <p:spPr>
          <a:xfrm>
            <a:off x="773700" y="2408600"/>
            <a:ext cx="7596600" cy="2040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200"/>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a:endParaRPr/>
          </a:p>
        </p:txBody>
      </p:sp>
      <p:sp>
        <p:nvSpPr>
          <p:cNvPr id="28" name="Google Shape;28;g6f130a460c_0_52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g6f130a460c_0_535"/>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a:endParaRPr/>
          </a:p>
        </p:txBody>
      </p:sp>
      <p:sp>
        <p:nvSpPr>
          <p:cNvPr id="31" name="Google Shape;31;g6f130a460c_0_535"/>
          <p:cNvSpPr txBox="1">
            <a:spLocks noGrp="1"/>
          </p:cNvSpPr>
          <p:nvPr>
            <p:ph type="body" idx="1"/>
          </p:nvPr>
        </p:nvSpPr>
        <p:spPr>
          <a:xfrm>
            <a:off x="311700" y="1633633"/>
            <a:ext cx="3999900" cy="44721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2" name="Google Shape;32;g6f130a460c_0_535"/>
          <p:cNvSpPr txBox="1">
            <a:spLocks noGrp="1"/>
          </p:cNvSpPr>
          <p:nvPr>
            <p:ph type="body" idx="2"/>
          </p:nvPr>
        </p:nvSpPr>
        <p:spPr>
          <a:xfrm>
            <a:off x="4832400" y="1633633"/>
            <a:ext cx="3999900" cy="44721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3" name="Google Shape;33;g6f130a460c_0_53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g6f130a460c_0_54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a:endParaRPr/>
          </a:p>
        </p:txBody>
      </p:sp>
      <p:sp>
        <p:nvSpPr>
          <p:cNvPr id="36" name="Google Shape;36;g6f130a460c_0_540"/>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g6f130a460c_0_543"/>
          <p:cNvSpPr txBox="1">
            <a:spLocks noGrp="1"/>
          </p:cNvSpPr>
          <p:nvPr>
            <p:ph type="title"/>
          </p:nvPr>
        </p:nvSpPr>
        <p:spPr>
          <a:xfrm>
            <a:off x="311700" y="740800"/>
            <a:ext cx="2808000" cy="1007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39" name="Google Shape;39;g6f130a460c_0_543"/>
          <p:cNvSpPr txBox="1">
            <a:spLocks noGrp="1"/>
          </p:cNvSpPr>
          <p:nvPr>
            <p:ph type="body" idx="1"/>
          </p:nvPr>
        </p:nvSpPr>
        <p:spPr>
          <a:xfrm>
            <a:off x="311700" y="1865867"/>
            <a:ext cx="2808000" cy="37131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40" name="Google Shape;40;g6f130a460c_0_543"/>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g6f130a460c_0_547"/>
          <p:cNvSpPr/>
          <p:nvPr/>
        </p:nvSpPr>
        <p:spPr>
          <a:xfrm>
            <a:off x="0" y="6727600"/>
            <a:ext cx="9144000" cy="130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6f130a460c_0_547"/>
          <p:cNvSpPr txBox="1">
            <a:spLocks noGrp="1"/>
          </p:cNvSpPr>
          <p:nvPr>
            <p:ph type="title"/>
          </p:nvPr>
        </p:nvSpPr>
        <p:spPr>
          <a:xfrm>
            <a:off x="490250" y="600200"/>
            <a:ext cx="5878800" cy="545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44" name="Google Shape;44;g6f130a460c_0_547"/>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g6f130a460c_0_551"/>
          <p:cNvSpPr/>
          <p:nvPr/>
        </p:nvSpPr>
        <p:spPr>
          <a:xfrm>
            <a:off x="4572000" y="-33"/>
            <a:ext cx="4572000" cy="6858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7" name="Google Shape;47;g6f130a460c_0_551"/>
          <p:cNvCxnSpPr/>
          <p:nvPr/>
        </p:nvCxnSpPr>
        <p:spPr>
          <a:xfrm>
            <a:off x="5029675" y="59940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g6f130a460c_0_551"/>
          <p:cNvSpPr txBox="1">
            <a:spLocks noGrp="1"/>
          </p:cNvSpPr>
          <p:nvPr>
            <p:ph type="title"/>
          </p:nvPr>
        </p:nvSpPr>
        <p:spPr>
          <a:xfrm>
            <a:off x="265500" y="1239033"/>
            <a:ext cx="4045200" cy="238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lt2"/>
              </a:buClr>
              <a:buSzPts val="4200"/>
              <a:buNone/>
              <a:defRPr>
                <a:solidFill>
                  <a:schemeClr val="lt2"/>
                </a:solidFill>
              </a:defRPr>
            </a:lvl1pPr>
            <a:lvl2pPr lvl="1" algn="ctr">
              <a:lnSpc>
                <a:spcPct val="100000"/>
              </a:lnSpc>
              <a:spcBef>
                <a:spcPts val="0"/>
              </a:spcBef>
              <a:spcAft>
                <a:spcPts val="0"/>
              </a:spcAft>
              <a:buClr>
                <a:schemeClr val="lt2"/>
              </a:buClr>
              <a:buSzPts val="4200"/>
              <a:buNone/>
              <a:defRPr>
                <a:solidFill>
                  <a:schemeClr val="lt2"/>
                </a:solidFill>
              </a:defRPr>
            </a:lvl2pPr>
            <a:lvl3pPr lvl="2" algn="ctr">
              <a:lnSpc>
                <a:spcPct val="100000"/>
              </a:lnSpc>
              <a:spcBef>
                <a:spcPts val="0"/>
              </a:spcBef>
              <a:spcAft>
                <a:spcPts val="0"/>
              </a:spcAft>
              <a:buClr>
                <a:schemeClr val="lt2"/>
              </a:buClr>
              <a:buSzPts val="4200"/>
              <a:buNone/>
              <a:defRPr>
                <a:solidFill>
                  <a:schemeClr val="lt2"/>
                </a:solidFill>
              </a:defRPr>
            </a:lvl3pPr>
            <a:lvl4pPr lvl="3" algn="ctr">
              <a:lnSpc>
                <a:spcPct val="100000"/>
              </a:lnSpc>
              <a:spcBef>
                <a:spcPts val="0"/>
              </a:spcBef>
              <a:spcAft>
                <a:spcPts val="0"/>
              </a:spcAft>
              <a:buClr>
                <a:schemeClr val="lt2"/>
              </a:buClr>
              <a:buSzPts val="4200"/>
              <a:buNone/>
              <a:defRPr>
                <a:solidFill>
                  <a:schemeClr val="lt2"/>
                </a:solidFill>
              </a:defRPr>
            </a:lvl4pPr>
            <a:lvl5pPr lvl="4" algn="ctr">
              <a:lnSpc>
                <a:spcPct val="100000"/>
              </a:lnSpc>
              <a:spcBef>
                <a:spcPts val="0"/>
              </a:spcBef>
              <a:spcAft>
                <a:spcPts val="0"/>
              </a:spcAft>
              <a:buClr>
                <a:schemeClr val="lt2"/>
              </a:buClr>
              <a:buSzPts val="4200"/>
              <a:buNone/>
              <a:defRPr>
                <a:solidFill>
                  <a:schemeClr val="lt2"/>
                </a:solidFill>
              </a:defRPr>
            </a:lvl5pPr>
            <a:lvl6pPr lvl="5" algn="ctr">
              <a:lnSpc>
                <a:spcPct val="100000"/>
              </a:lnSpc>
              <a:spcBef>
                <a:spcPts val="0"/>
              </a:spcBef>
              <a:spcAft>
                <a:spcPts val="0"/>
              </a:spcAft>
              <a:buClr>
                <a:schemeClr val="lt2"/>
              </a:buClr>
              <a:buSzPts val="4200"/>
              <a:buNone/>
              <a:defRPr>
                <a:solidFill>
                  <a:schemeClr val="lt2"/>
                </a:solidFill>
              </a:defRPr>
            </a:lvl6pPr>
            <a:lvl7pPr lvl="6" algn="ctr">
              <a:lnSpc>
                <a:spcPct val="100000"/>
              </a:lnSpc>
              <a:spcBef>
                <a:spcPts val="0"/>
              </a:spcBef>
              <a:spcAft>
                <a:spcPts val="0"/>
              </a:spcAft>
              <a:buClr>
                <a:schemeClr val="lt2"/>
              </a:buClr>
              <a:buSzPts val="4200"/>
              <a:buNone/>
              <a:defRPr>
                <a:solidFill>
                  <a:schemeClr val="lt2"/>
                </a:solidFill>
              </a:defRPr>
            </a:lvl7pPr>
            <a:lvl8pPr lvl="7" algn="ctr">
              <a:lnSpc>
                <a:spcPct val="100000"/>
              </a:lnSpc>
              <a:spcBef>
                <a:spcPts val="0"/>
              </a:spcBef>
              <a:spcAft>
                <a:spcPts val="0"/>
              </a:spcAft>
              <a:buClr>
                <a:schemeClr val="lt2"/>
              </a:buClr>
              <a:buSzPts val="4200"/>
              <a:buNone/>
              <a:defRPr>
                <a:solidFill>
                  <a:schemeClr val="lt2"/>
                </a:solidFill>
              </a:defRPr>
            </a:lvl8pPr>
            <a:lvl9pPr lvl="8" algn="ctr">
              <a:lnSpc>
                <a:spcPct val="100000"/>
              </a:lnSpc>
              <a:spcBef>
                <a:spcPts val="0"/>
              </a:spcBef>
              <a:spcAft>
                <a:spcPts val="0"/>
              </a:spcAft>
              <a:buClr>
                <a:schemeClr val="lt2"/>
              </a:buClr>
              <a:buSzPts val="4200"/>
              <a:buNone/>
              <a:defRPr>
                <a:solidFill>
                  <a:schemeClr val="lt2"/>
                </a:solidFill>
              </a:defRPr>
            </a:lvl9pPr>
          </a:lstStyle>
          <a:p>
            <a:endParaRPr/>
          </a:p>
        </p:txBody>
      </p:sp>
      <p:sp>
        <p:nvSpPr>
          <p:cNvPr id="49" name="Google Shape;49;g6f130a460c_0_551"/>
          <p:cNvSpPr txBox="1">
            <a:spLocks noGrp="1"/>
          </p:cNvSpPr>
          <p:nvPr>
            <p:ph type="subTitle" idx="1"/>
          </p:nvPr>
        </p:nvSpPr>
        <p:spPr>
          <a:xfrm>
            <a:off x="265500" y="3692001"/>
            <a:ext cx="4045200" cy="2098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50" name="Google Shape;50;g6f130a460c_0_551"/>
          <p:cNvSpPr txBox="1">
            <a:spLocks noGrp="1"/>
          </p:cNvSpPr>
          <p:nvPr>
            <p:ph type="body" idx="2"/>
          </p:nvPr>
        </p:nvSpPr>
        <p:spPr>
          <a:xfrm>
            <a:off x="4939500" y="965600"/>
            <a:ext cx="3837000" cy="49269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Clr>
                <a:schemeClr val="lt1"/>
              </a:buClr>
              <a:buSzPts val="1800"/>
              <a:buChar char="●"/>
              <a:defRPr>
                <a:solidFill>
                  <a:schemeClr val="lt1"/>
                </a:solidFill>
              </a:defRPr>
            </a:lvl1pPr>
            <a:lvl2pPr marL="914400" lvl="1" indent="-317500" algn="l">
              <a:lnSpc>
                <a:spcPct val="115000"/>
              </a:lnSpc>
              <a:spcBef>
                <a:spcPts val="1600"/>
              </a:spcBef>
              <a:spcAft>
                <a:spcPts val="0"/>
              </a:spcAft>
              <a:buClr>
                <a:schemeClr val="lt1"/>
              </a:buClr>
              <a:buSzPts val="1400"/>
              <a:buChar char="○"/>
              <a:defRPr>
                <a:solidFill>
                  <a:schemeClr val="lt1"/>
                </a:solidFill>
              </a:defRPr>
            </a:lvl2pPr>
            <a:lvl3pPr marL="1371600" lvl="2" indent="-317500" algn="l">
              <a:lnSpc>
                <a:spcPct val="115000"/>
              </a:lnSpc>
              <a:spcBef>
                <a:spcPts val="1600"/>
              </a:spcBef>
              <a:spcAft>
                <a:spcPts val="0"/>
              </a:spcAft>
              <a:buClr>
                <a:schemeClr val="lt1"/>
              </a:buClr>
              <a:buSzPts val="1400"/>
              <a:buChar char="■"/>
              <a:defRPr>
                <a:solidFill>
                  <a:schemeClr val="lt1"/>
                </a:solidFill>
              </a:defRPr>
            </a:lvl3pPr>
            <a:lvl4pPr marL="1828800" lvl="3" indent="-317500" algn="l">
              <a:lnSpc>
                <a:spcPct val="115000"/>
              </a:lnSpc>
              <a:spcBef>
                <a:spcPts val="1600"/>
              </a:spcBef>
              <a:spcAft>
                <a:spcPts val="0"/>
              </a:spcAft>
              <a:buClr>
                <a:schemeClr val="lt1"/>
              </a:buClr>
              <a:buSzPts val="1400"/>
              <a:buChar char="●"/>
              <a:defRPr>
                <a:solidFill>
                  <a:schemeClr val="lt1"/>
                </a:solidFill>
              </a:defRPr>
            </a:lvl4pPr>
            <a:lvl5pPr marL="2286000" lvl="4" indent="-317500" algn="l">
              <a:lnSpc>
                <a:spcPct val="115000"/>
              </a:lnSpc>
              <a:spcBef>
                <a:spcPts val="1600"/>
              </a:spcBef>
              <a:spcAft>
                <a:spcPts val="0"/>
              </a:spcAft>
              <a:buClr>
                <a:schemeClr val="lt1"/>
              </a:buClr>
              <a:buSzPts val="1400"/>
              <a:buChar char="○"/>
              <a:defRPr>
                <a:solidFill>
                  <a:schemeClr val="lt1"/>
                </a:solidFill>
              </a:defRPr>
            </a:lvl5pPr>
            <a:lvl6pPr marL="2743200" lvl="5" indent="-317500" algn="l">
              <a:lnSpc>
                <a:spcPct val="115000"/>
              </a:lnSpc>
              <a:spcBef>
                <a:spcPts val="1600"/>
              </a:spcBef>
              <a:spcAft>
                <a:spcPts val="0"/>
              </a:spcAft>
              <a:buClr>
                <a:schemeClr val="lt1"/>
              </a:buClr>
              <a:buSzPts val="1400"/>
              <a:buChar char="■"/>
              <a:defRPr>
                <a:solidFill>
                  <a:schemeClr val="lt1"/>
                </a:solidFill>
              </a:defRPr>
            </a:lvl6pPr>
            <a:lvl7pPr marL="3200400" lvl="6" indent="-317500" algn="l">
              <a:lnSpc>
                <a:spcPct val="115000"/>
              </a:lnSpc>
              <a:spcBef>
                <a:spcPts val="1600"/>
              </a:spcBef>
              <a:spcAft>
                <a:spcPts val="0"/>
              </a:spcAft>
              <a:buClr>
                <a:schemeClr val="lt1"/>
              </a:buClr>
              <a:buSzPts val="1400"/>
              <a:buChar char="●"/>
              <a:defRPr>
                <a:solidFill>
                  <a:schemeClr val="lt1"/>
                </a:solidFill>
              </a:defRPr>
            </a:lvl7pPr>
            <a:lvl8pPr marL="3657600" lvl="7" indent="-317500" algn="l">
              <a:lnSpc>
                <a:spcPct val="115000"/>
              </a:lnSpc>
              <a:spcBef>
                <a:spcPts val="1600"/>
              </a:spcBef>
              <a:spcAft>
                <a:spcPts val="0"/>
              </a:spcAft>
              <a:buClr>
                <a:schemeClr val="lt1"/>
              </a:buClr>
              <a:buSzPts val="1400"/>
              <a:buChar char="○"/>
              <a:defRPr>
                <a:solidFill>
                  <a:schemeClr val="lt1"/>
                </a:solidFill>
              </a:defRPr>
            </a:lvl8pPr>
            <a:lvl9pPr marL="4114800" lvl="8" indent="-317500" algn="l">
              <a:lnSpc>
                <a:spcPct val="115000"/>
              </a:lnSpc>
              <a:spcBef>
                <a:spcPts val="1600"/>
              </a:spcBef>
              <a:spcAft>
                <a:spcPts val="1600"/>
              </a:spcAft>
              <a:buClr>
                <a:schemeClr val="lt1"/>
              </a:buClr>
              <a:buSzPts val="1400"/>
              <a:buChar char="■"/>
              <a:defRPr>
                <a:solidFill>
                  <a:schemeClr val="lt1"/>
                </a:solidFill>
              </a:defRPr>
            </a:lvl9pPr>
          </a:lstStyle>
          <a:p>
            <a:endParaRPr/>
          </a:p>
        </p:txBody>
      </p:sp>
      <p:sp>
        <p:nvSpPr>
          <p:cNvPr id="51" name="Google Shape;51;g6f130a460c_0_55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Economica"/>
                <a:ea typeface="Economica"/>
                <a:cs typeface="Economica"/>
                <a:sym typeface="Economic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Economica"/>
                <a:ea typeface="Economica"/>
                <a:cs typeface="Economica"/>
                <a:sym typeface="Economic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Economica"/>
                <a:ea typeface="Economica"/>
                <a:cs typeface="Economica"/>
                <a:sym typeface="Economic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Economica"/>
                <a:ea typeface="Economica"/>
                <a:cs typeface="Economica"/>
                <a:sym typeface="Economic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Economica"/>
                <a:ea typeface="Economica"/>
                <a:cs typeface="Economica"/>
                <a:sym typeface="Economic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Economica"/>
                <a:ea typeface="Economica"/>
                <a:cs typeface="Economica"/>
                <a:sym typeface="Economic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Economica"/>
                <a:ea typeface="Economica"/>
                <a:cs typeface="Economica"/>
                <a:sym typeface="Economic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Economica"/>
                <a:ea typeface="Economica"/>
                <a:cs typeface="Economica"/>
                <a:sym typeface="Economic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g6f130a460c_0_558"/>
          <p:cNvSpPr txBox="1">
            <a:spLocks noGrp="1"/>
          </p:cNvSpPr>
          <p:nvPr>
            <p:ph type="body" idx="1"/>
          </p:nvPr>
        </p:nvSpPr>
        <p:spPr>
          <a:xfrm>
            <a:off x="319500" y="5625233"/>
            <a:ext cx="5998800" cy="7983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4" name="Google Shape;54;g6f130a460c_0_558"/>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9"/>
        <p:cNvGrpSpPr/>
        <p:nvPr/>
      </p:nvGrpSpPr>
      <p:grpSpPr>
        <a:xfrm>
          <a:off x="0" y="0"/>
          <a:ext cx="0" cy="0"/>
          <a:chOff x="0" y="0"/>
          <a:chExt cx="0" cy="0"/>
        </a:xfrm>
      </p:grpSpPr>
      <p:sp>
        <p:nvSpPr>
          <p:cNvPr id="10" name="Google Shape;10;g6f130a460c_0_515"/>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1pPr>
            <a:lvl2pPr marR="0" lvl="1"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200"/>
              <a:buFont typeface="Economica"/>
              <a:buNone/>
              <a:defRPr sz="4200" b="0" i="0" u="none" strike="noStrike" cap="none">
                <a:solidFill>
                  <a:schemeClr val="dk1"/>
                </a:solidFill>
                <a:latin typeface="Economica"/>
                <a:ea typeface="Economica"/>
                <a:cs typeface="Economica"/>
                <a:sym typeface="Economica"/>
              </a:defRPr>
            </a:lvl9pPr>
          </a:lstStyle>
          <a:p>
            <a:endParaRPr/>
          </a:p>
        </p:txBody>
      </p:sp>
      <p:sp>
        <p:nvSpPr>
          <p:cNvPr id="11" name="Google Shape;11;g6f130a460c_0_515"/>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1pPr>
            <a:lvl2pPr marL="914400" marR="0" lvl="1" indent="-317500" algn="l" rtl="0">
              <a:lnSpc>
                <a:spcPct val="115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2pPr>
            <a:lvl3pPr marL="1371600" marR="0" lvl="2" indent="-317500" algn="l" rtl="0">
              <a:lnSpc>
                <a:spcPct val="115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3pPr>
            <a:lvl4pPr marL="1828800" marR="0" lvl="3" indent="-317500" algn="l" rtl="0">
              <a:lnSpc>
                <a:spcPct val="115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4pPr>
            <a:lvl5pPr marL="2286000" marR="0" lvl="4" indent="-317500" algn="l" rtl="0">
              <a:lnSpc>
                <a:spcPct val="115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5pPr>
            <a:lvl6pPr marL="2743200" marR="0" lvl="5" indent="-317500" algn="l" rtl="0">
              <a:lnSpc>
                <a:spcPct val="115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6pPr>
            <a:lvl7pPr marL="3200400" marR="0" lvl="6" indent="-317500" algn="l" rtl="0">
              <a:lnSpc>
                <a:spcPct val="115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7pPr>
            <a:lvl8pPr marL="3657600" marR="0" lvl="7" indent="-317500" algn="l" rtl="0">
              <a:lnSpc>
                <a:spcPct val="115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8pPr>
            <a:lvl9pPr marL="4114800" marR="0" lvl="8" indent="-317500" algn="l" rtl="0">
              <a:lnSpc>
                <a:spcPct val="115000"/>
              </a:lnSpc>
              <a:spcBef>
                <a:spcPts val="1600"/>
              </a:spcBef>
              <a:spcAft>
                <a:spcPts val="160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9pPr>
          </a:lstStyle>
          <a:p>
            <a:endParaRPr/>
          </a:p>
        </p:txBody>
      </p:sp>
      <p:sp>
        <p:nvSpPr>
          <p:cNvPr id="12" name="Google Shape;12;g6f130a460c_0_51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investopedia.com/terms/o/open-source.asp"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www.investopedia.com/terms/b/blockchain.asp"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en.wikipedia.org/wiki/Database"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en.wikipedia.org/wiki/Blockchain"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en.wikipedia.org/wiki/Ethereum"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
          <p:cNvSpPr txBox="1">
            <a:spLocks noGrp="1"/>
          </p:cNvSpPr>
          <p:nvPr>
            <p:ph type="ctrTitle"/>
          </p:nvPr>
        </p:nvSpPr>
        <p:spPr>
          <a:xfrm>
            <a:off x="2869800" y="1199291"/>
            <a:ext cx="3683400" cy="20496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4400"/>
              <a:buFont typeface="Calibri"/>
              <a:buNone/>
            </a:pPr>
            <a:r>
              <a:rPr lang="en-US" sz="4600" dirty="0"/>
              <a:t>Key Terminologies of Blockchain Technology</a:t>
            </a:r>
            <a:endParaRPr sz="4600" dirty="0"/>
          </a:p>
        </p:txBody>
      </p:sp>
      <p:sp>
        <p:nvSpPr>
          <p:cNvPr id="73" name="Google Shape;73;p1"/>
          <p:cNvSpPr txBox="1">
            <a:spLocks noGrp="1"/>
          </p:cNvSpPr>
          <p:nvPr>
            <p:ph type="subTitle" idx="1"/>
          </p:nvPr>
        </p:nvSpPr>
        <p:spPr>
          <a:xfrm>
            <a:off x="4495800" y="4876800"/>
            <a:ext cx="4114800" cy="10668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1"/>
              </a:buClr>
              <a:buSzPts val="2800"/>
              <a:buNone/>
            </a:pPr>
            <a:r>
              <a:rPr lang="en-US" sz="2800" b="1" i="0" u="none">
                <a:solidFill>
                  <a:schemeClr val="dk1"/>
                </a:solidFill>
                <a:latin typeface="Calibri"/>
                <a:ea typeface="Calibri"/>
                <a:cs typeface="Calibri"/>
                <a:sym typeface="Calibri"/>
              </a:rPr>
              <a:t>       </a:t>
            </a:r>
            <a:endParaRPr/>
          </a:p>
          <a:p>
            <a:pPr marL="0" lvl="0" indent="0" algn="ctr" rtl="0">
              <a:lnSpc>
                <a:spcPct val="100000"/>
              </a:lnSpc>
              <a:spcBef>
                <a:spcPts val="560"/>
              </a:spcBef>
              <a:spcAft>
                <a:spcPts val="0"/>
              </a:spcAft>
              <a:buClr>
                <a:schemeClr val="dk1"/>
              </a:buClr>
              <a:buSzPts val="2800"/>
              <a:buNone/>
            </a:pPr>
            <a:r>
              <a:rPr lang="en-US" sz="2800" b="1" i="0" u="none">
                <a:solidFill>
                  <a:schemeClr val="dk1"/>
                </a:solidFill>
                <a:latin typeface="Calibri"/>
                <a:ea typeface="Calibri"/>
                <a:cs typeface="Calibri"/>
                <a:sym typeface="Calibri"/>
              </a:rPr>
              <a:t>          </a:t>
            </a:r>
            <a:endParaRPr/>
          </a:p>
        </p:txBody>
      </p:sp>
      <p:sp>
        <p:nvSpPr>
          <p:cNvPr id="2" name="Rectangle 3">
            <a:extLst>
              <a:ext uri="{FF2B5EF4-FFF2-40B4-BE49-F238E27FC236}">
                <a16:creationId xmlns:a16="http://schemas.microsoft.com/office/drawing/2014/main" id="{540EB38B-38D7-6A13-F293-9AE0EC4117B6}"/>
              </a:ext>
            </a:extLst>
          </p:cNvPr>
          <p:cNvSpPr txBox="1">
            <a:spLocks noChangeArrowheads="1"/>
          </p:cNvSpPr>
          <p:nvPr/>
        </p:nvSpPr>
        <p:spPr>
          <a:xfrm>
            <a:off x="43640" y="5410200"/>
            <a:ext cx="4114800" cy="1269145"/>
          </a:xfrm>
          <a:prstGeom prst="rect">
            <a:avLst/>
          </a:prstGeom>
          <a:noFill/>
          <a:ln>
            <a:noFill/>
          </a:ln>
        </p:spPr>
        <p:txBody>
          <a:bodyPr spcFirstLastPara="1" wrap="square" lIns="68569" tIns="68569" rIns="68569" bIns="68569"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2100"/>
              <a:buFont typeface="Economica"/>
              <a:buNone/>
              <a:defRPr sz="2100" b="0" i="0" u="none" strike="noStrike" cap="none">
                <a:solidFill>
                  <a:schemeClr val="dk1"/>
                </a:solidFill>
                <a:latin typeface="Economica"/>
                <a:ea typeface="Economica"/>
                <a:cs typeface="Economica"/>
                <a:sym typeface="Economica"/>
              </a:defRPr>
            </a:lvl1pPr>
            <a:lvl2pPr marL="914400" marR="0" lvl="1" indent="-317500" algn="ctr" rtl="0">
              <a:lnSpc>
                <a:spcPct val="100000"/>
              </a:lnSpc>
              <a:spcBef>
                <a:spcPts val="0"/>
              </a:spcBef>
              <a:spcAft>
                <a:spcPts val="0"/>
              </a:spcAft>
              <a:buClr>
                <a:schemeClr val="dk1"/>
              </a:buClr>
              <a:buSzPts val="2100"/>
              <a:buFont typeface="Economica"/>
              <a:buNone/>
              <a:defRPr sz="2100" b="0" i="0" u="none" strike="noStrike" cap="none">
                <a:solidFill>
                  <a:schemeClr val="dk1"/>
                </a:solidFill>
                <a:latin typeface="Economica"/>
                <a:ea typeface="Economica"/>
                <a:cs typeface="Economica"/>
                <a:sym typeface="Economica"/>
              </a:defRPr>
            </a:lvl2pPr>
            <a:lvl3pPr marL="1371600" marR="0" lvl="2" indent="-317500" algn="ctr" rtl="0">
              <a:lnSpc>
                <a:spcPct val="100000"/>
              </a:lnSpc>
              <a:spcBef>
                <a:spcPts val="0"/>
              </a:spcBef>
              <a:spcAft>
                <a:spcPts val="0"/>
              </a:spcAft>
              <a:buClr>
                <a:schemeClr val="dk1"/>
              </a:buClr>
              <a:buSzPts val="2100"/>
              <a:buFont typeface="Economica"/>
              <a:buNone/>
              <a:defRPr sz="2100" b="0" i="0" u="none" strike="noStrike" cap="none">
                <a:solidFill>
                  <a:schemeClr val="dk1"/>
                </a:solidFill>
                <a:latin typeface="Economica"/>
                <a:ea typeface="Economica"/>
                <a:cs typeface="Economica"/>
                <a:sym typeface="Economica"/>
              </a:defRPr>
            </a:lvl3pPr>
            <a:lvl4pPr marL="1828800" marR="0" lvl="3" indent="-317500" algn="ctr" rtl="0">
              <a:lnSpc>
                <a:spcPct val="100000"/>
              </a:lnSpc>
              <a:spcBef>
                <a:spcPts val="0"/>
              </a:spcBef>
              <a:spcAft>
                <a:spcPts val="0"/>
              </a:spcAft>
              <a:buClr>
                <a:schemeClr val="dk1"/>
              </a:buClr>
              <a:buSzPts val="2100"/>
              <a:buFont typeface="Economica"/>
              <a:buNone/>
              <a:defRPr sz="2100" b="0" i="0" u="none" strike="noStrike" cap="none">
                <a:solidFill>
                  <a:schemeClr val="dk1"/>
                </a:solidFill>
                <a:latin typeface="Economica"/>
                <a:ea typeface="Economica"/>
                <a:cs typeface="Economica"/>
                <a:sym typeface="Economica"/>
              </a:defRPr>
            </a:lvl4pPr>
            <a:lvl5pPr marL="2286000" marR="0" lvl="4" indent="-317500" algn="ctr" rtl="0">
              <a:lnSpc>
                <a:spcPct val="100000"/>
              </a:lnSpc>
              <a:spcBef>
                <a:spcPts val="0"/>
              </a:spcBef>
              <a:spcAft>
                <a:spcPts val="0"/>
              </a:spcAft>
              <a:buClr>
                <a:schemeClr val="dk1"/>
              </a:buClr>
              <a:buSzPts val="2100"/>
              <a:buFont typeface="Economica"/>
              <a:buNone/>
              <a:defRPr sz="2100" b="0" i="0" u="none" strike="noStrike" cap="none">
                <a:solidFill>
                  <a:schemeClr val="dk1"/>
                </a:solidFill>
                <a:latin typeface="Economica"/>
                <a:ea typeface="Economica"/>
                <a:cs typeface="Economica"/>
                <a:sym typeface="Economica"/>
              </a:defRPr>
            </a:lvl5pPr>
            <a:lvl6pPr marL="2743200" marR="0" lvl="5" indent="-317500" algn="ctr" rtl="0">
              <a:lnSpc>
                <a:spcPct val="100000"/>
              </a:lnSpc>
              <a:spcBef>
                <a:spcPts val="0"/>
              </a:spcBef>
              <a:spcAft>
                <a:spcPts val="0"/>
              </a:spcAft>
              <a:buClr>
                <a:schemeClr val="dk1"/>
              </a:buClr>
              <a:buSzPts val="2100"/>
              <a:buFont typeface="Economica"/>
              <a:buNone/>
              <a:defRPr sz="2100" b="0" i="0" u="none" strike="noStrike" cap="none">
                <a:solidFill>
                  <a:schemeClr val="dk1"/>
                </a:solidFill>
                <a:latin typeface="Economica"/>
                <a:ea typeface="Economica"/>
                <a:cs typeface="Economica"/>
                <a:sym typeface="Economica"/>
              </a:defRPr>
            </a:lvl6pPr>
            <a:lvl7pPr marL="3200400" marR="0" lvl="6" indent="-317500" algn="ctr" rtl="0">
              <a:lnSpc>
                <a:spcPct val="100000"/>
              </a:lnSpc>
              <a:spcBef>
                <a:spcPts val="0"/>
              </a:spcBef>
              <a:spcAft>
                <a:spcPts val="0"/>
              </a:spcAft>
              <a:buClr>
                <a:schemeClr val="dk1"/>
              </a:buClr>
              <a:buSzPts val="2100"/>
              <a:buFont typeface="Economica"/>
              <a:buNone/>
              <a:defRPr sz="2100" b="0" i="0" u="none" strike="noStrike" cap="none">
                <a:solidFill>
                  <a:schemeClr val="dk1"/>
                </a:solidFill>
                <a:latin typeface="Economica"/>
                <a:ea typeface="Economica"/>
                <a:cs typeface="Economica"/>
                <a:sym typeface="Economica"/>
              </a:defRPr>
            </a:lvl7pPr>
            <a:lvl8pPr marL="3657600" marR="0" lvl="7" indent="-317500" algn="ctr" rtl="0">
              <a:lnSpc>
                <a:spcPct val="100000"/>
              </a:lnSpc>
              <a:spcBef>
                <a:spcPts val="0"/>
              </a:spcBef>
              <a:spcAft>
                <a:spcPts val="0"/>
              </a:spcAft>
              <a:buClr>
                <a:schemeClr val="dk1"/>
              </a:buClr>
              <a:buSzPts val="2100"/>
              <a:buFont typeface="Economica"/>
              <a:buNone/>
              <a:defRPr sz="2100" b="0" i="0" u="none" strike="noStrike" cap="none">
                <a:solidFill>
                  <a:schemeClr val="dk1"/>
                </a:solidFill>
                <a:latin typeface="Economica"/>
                <a:ea typeface="Economica"/>
                <a:cs typeface="Economica"/>
                <a:sym typeface="Economica"/>
              </a:defRPr>
            </a:lvl8pPr>
            <a:lvl9pPr marL="4114800" marR="0" lvl="8" indent="-317500" algn="ctr" rtl="0">
              <a:lnSpc>
                <a:spcPct val="100000"/>
              </a:lnSpc>
              <a:spcBef>
                <a:spcPts val="0"/>
              </a:spcBef>
              <a:spcAft>
                <a:spcPts val="0"/>
              </a:spcAft>
              <a:buClr>
                <a:schemeClr val="dk1"/>
              </a:buClr>
              <a:buSzPts val="2100"/>
              <a:buFont typeface="Economica"/>
              <a:buNone/>
              <a:defRPr sz="2100" b="0" i="0" u="none" strike="noStrike" cap="none">
                <a:solidFill>
                  <a:schemeClr val="dk1"/>
                </a:solidFill>
                <a:latin typeface="Economica"/>
                <a:ea typeface="Economica"/>
                <a:cs typeface="Economica"/>
                <a:sym typeface="Economica"/>
              </a:defRPr>
            </a:lvl9pPr>
          </a:lstStyle>
          <a:p>
            <a:pPr algn="l">
              <a:lnSpc>
                <a:spcPct val="90000"/>
              </a:lnSpc>
              <a:defRPr/>
            </a:pPr>
            <a:endParaRPr lang="en-US" altLang="zh-TW" sz="1500" dirty="0">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g7e175cda2b_1_18"/>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dirty="0"/>
              <a:t>Consensus Algorithm: Proof of Stake (</a:t>
            </a:r>
            <a:r>
              <a:rPr lang="en-US" dirty="0" err="1"/>
              <a:t>PoS</a:t>
            </a:r>
            <a:r>
              <a:rPr lang="en-US" dirty="0"/>
              <a:t>)</a:t>
            </a:r>
            <a:endParaRPr dirty="0"/>
          </a:p>
        </p:txBody>
      </p:sp>
      <p:sp>
        <p:nvSpPr>
          <p:cNvPr id="136" name="Google Shape;136;g7e175cda2b_1_18"/>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Instead of investing in expensive hardware to solve a complex puzzle, validators invest in the coins of the system by locking up some of their coins as stake</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Validators will validate blocks by placing a bet on it if they discover a block which they think can be added to the chain</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Based on the actual blocks added in the Blockchain, all the validators get a reward proportionate to their bets and their stake increase accordingly</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validator is chosen to generate a new block based on their economic stake in the network</a:t>
            </a:r>
            <a:endParaRPr sz="2800">
              <a:latin typeface="Economica"/>
              <a:ea typeface="Economica"/>
              <a:cs typeface="Economica"/>
              <a:sym typeface="Economic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g7e175cda2b_1_24"/>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Consensus Algorithm: Proof of Authority (PoA)</a:t>
            </a:r>
            <a:endParaRPr/>
          </a:p>
        </p:txBody>
      </p:sp>
      <p:sp>
        <p:nvSpPr>
          <p:cNvPr id="143" name="Google Shape;143;g7e175cda2b_1_24"/>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Instead of solving complex puzzles or staking cryptocurrency (wealth), in PoA you stake your identity</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This means voluntarily disclosing who you are in exchange for the right to validate blocks</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Any malicious actions you undertake as a validator will reflect back on your identity</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PoA blockchains require a thorough form of KYC (Know Your Customer)</a:t>
            </a:r>
            <a:endParaRPr sz="2800">
              <a:latin typeface="Economica"/>
              <a:ea typeface="Economica"/>
              <a:cs typeface="Economica"/>
              <a:sym typeface="Economic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g7e175cda2b_1_12"/>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Nonce</a:t>
            </a:r>
            <a:endParaRPr/>
          </a:p>
        </p:txBody>
      </p:sp>
      <p:sp>
        <p:nvSpPr>
          <p:cNvPr id="150" name="Google Shape;150;g7e175cda2b_1_12"/>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The nonce is a central part of the proof of work (PoW) mining algorithm for blockchains and cryptocurrencies like Bitcoin.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The nonce is a random, one-time, whole number; which miners test and discard millions of them every second</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Miners compete with each other to find a nonce that produces a hash with a value lower than or equal to that set by the network difficulty. </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If a miner finds such a nonce, called a golden nonce, then they win the right to add that block to the blockchain and receive the block reward.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g7e175cda2b_1_238"/>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Nonce</a:t>
            </a:r>
            <a:endParaRPr/>
          </a:p>
        </p:txBody>
      </p:sp>
      <p:pic>
        <p:nvPicPr>
          <p:cNvPr id="157" name="Google Shape;157;g7e175cda2b_1_238"/>
          <p:cNvPicPr preferRelativeResize="0"/>
          <p:nvPr/>
        </p:nvPicPr>
        <p:blipFill rotWithShape="1">
          <a:blip r:embed="rId3">
            <a:alphaModFix/>
          </a:blip>
          <a:srcRect/>
          <a:stretch/>
        </p:blipFill>
        <p:spPr>
          <a:xfrm>
            <a:off x="230888" y="2248650"/>
            <a:ext cx="8682224" cy="3427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g7e175cda2b_1_138"/>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dirty="0"/>
              <a:t>Merkle Tree</a:t>
            </a:r>
            <a:endParaRPr dirty="0"/>
          </a:p>
        </p:txBody>
      </p:sp>
      <p:sp>
        <p:nvSpPr>
          <p:cNvPr id="164" name="Google Shape;164;g7e175cda2b_1_138"/>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merkle tree is the basic concept of creating blockchain hashing.</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It is called a tree because signatures are created from data and then combined with other signatures to create new, comprehensive signature</a:t>
            </a:r>
            <a:endParaRPr sz="2800">
              <a:latin typeface="Economica"/>
              <a:ea typeface="Economica"/>
              <a:cs typeface="Economica"/>
              <a:sym typeface="Economica"/>
            </a:endParaRPr>
          </a:p>
          <a:p>
            <a:pPr marL="0" marR="0" lvl="0" indent="0" algn="just" rtl="0">
              <a:lnSpc>
                <a:spcPct val="115000"/>
              </a:lnSpc>
              <a:spcBef>
                <a:spcPts val="0"/>
              </a:spcBef>
              <a:spcAft>
                <a:spcPts val="0"/>
              </a:spcAft>
              <a:buSzPts val="1800"/>
              <a:buNone/>
            </a:pPr>
            <a:endParaRPr sz="2800">
              <a:latin typeface="Economica"/>
              <a:ea typeface="Economica"/>
              <a:cs typeface="Economica"/>
              <a:sym typeface="Economica"/>
            </a:endParaRPr>
          </a:p>
          <a:p>
            <a:pPr marL="0" lvl="0" indent="0" algn="l" rtl="0">
              <a:lnSpc>
                <a:spcPct val="115000"/>
              </a:lnSpc>
              <a:spcBef>
                <a:spcPts val="0"/>
              </a:spcBef>
              <a:spcAft>
                <a:spcPts val="0"/>
              </a:spcAft>
              <a:buSzPts val="1800"/>
              <a:buNone/>
            </a:pPr>
            <a:endParaRPr/>
          </a:p>
        </p:txBody>
      </p:sp>
      <p:pic>
        <p:nvPicPr>
          <p:cNvPr id="165" name="Google Shape;165;g7e175cda2b_1_138"/>
          <p:cNvPicPr preferRelativeResize="0"/>
          <p:nvPr/>
        </p:nvPicPr>
        <p:blipFill rotWithShape="1">
          <a:blip r:embed="rId3">
            <a:alphaModFix/>
          </a:blip>
          <a:srcRect/>
          <a:stretch/>
        </p:blipFill>
        <p:spPr>
          <a:xfrm>
            <a:off x="979588" y="3264700"/>
            <a:ext cx="7184824" cy="3402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1"/>
          <p:cNvSpPr txBox="1">
            <a:spLocks noGrp="1"/>
          </p:cNvSpPr>
          <p:nvPr>
            <p:ph type="title"/>
          </p:nvPr>
        </p:nvSpPr>
        <p:spPr>
          <a:xfrm>
            <a:off x="311700" y="421233"/>
            <a:ext cx="8520600" cy="110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Merkle Tree</a:t>
            </a:r>
            <a:endParaRPr dirty="0"/>
          </a:p>
        </p:txBody>
      </p:sp>
      <p:pic>
        <p:nvPicPr>
          <p:cNvPr id="4" name="Picture 3"/>
          <p:cNvPicPr>
            <a:picLocks noChangeAspect="1"/>
          </p:cNvPicPr>
          <p:nvPr/>
        </p:nvPicPr>
        <p:blipFill rotWithShape="1">
          <a:blip r:embed="rId3"/>
          <a:srcRect l="1726" t="10399"/>
          <a:stretch/>
        </p:blipFill>
        <p:spPr>
          <a:xfrm>
            <a:off x="91379" y="1719616"/>
            <a:ext cx="8961242" cy="431269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1"/>
          <p:cNvSpPr txBox="1">
            <a:spLocks noGrp="1"/>
          </p:cNvSpPr>
          <p:nvPr>
            <p:ph type="title"/>
          </p:nvPr>
        </p:nvSpPr>
        <p:spPr>
          <a:xfrm>
            <a:off x="311700" y="421233"/>
            <a:ext cx="8520600" cy="110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Merkle Tree</a:t>
            </a:r>
            <a:endParaRPr dirty="0"/>
          </a:p>
        </p:txBody>
      </p:sp>
      <p:pic>
        <p:nvPicPr>
          <p:cNvPr id="127" name="Google Shape;127;p21"/>
          <p:cNvPicPr preferRelativeResize="0"/>
          <p:nvPr/>
        </p:nvPicPr>
        <p:blipFill>
          <a:blip r:embed="rId3">
            <a:alphaModFix/>
          </a:blip>
          <a:stretch>
            <a:fillRect/>
          </a:stretch>
        </p:blipFill>
        <p:spPr>
          <a:xfrm>
            <a:off x="0" y="1875865"/>
            <a:ext cx="9144001" cy="4477871"/>
          </a:xfrm>
          <a:prstGeom prst="rect">
            <a:avLst/>
          </a:prstGeom>
          <a:noFill/>
          <a:ln>
            <a:noFill/>
          </a:ln>
        </p:spPr>
      </p:pic>
    </p:spTree>
    <p:extLst>
      <p:ext uri="{BB962C8B-B14F-4D97-AF65-F5344CB8AC3E}">
        <p14:creationId xmlns:p14="http://schemas.microsoft.com/office/powerpoint/2010/main" val="14731757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1"/>
          <p:cNvSpPr txBox="1">
            <a:spLocks noGrp="1"/>
          </p:cNvSpPr>
          <p:nvPr>
            <p:ph type="title"/>
          </p:nvPr>
        </p:nvSpPr>
        <p:spPr>
          <a:xfrm>
            <a:off x="311700" y="421233"/>
            <a:ext cx="8520600" cy="110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Merkle Tree</a:t>
            </a:r>
            <a:endParaRPr dirty="0"/>
          </a:p>
        </p:txBody>
      </p:sp>
      <p:pic>
        <p:nvPicPr>
          <p:cNvPr id="2" name="Picture 1"/>
          <p:cNvPicPr>
            <a:picLocks noChangeAspect="1"/>
          </p:cNvPicPr>
          <p:nvPr/>
        </p:nvPicPr>
        <p:blipFill>
          <a:blip r:embed="rId3"/>
          <a:stretch>
            <a:fillRect/>
          </a:stretch>
        </p:blipFill>
        <p:spPr>
          <a:xfrm>
            <a:off x="137624" y="1718621"/>
            <a:ext cx="8694676" cy="4259097"/>
          </a:xfrm>
          <a:prstGeom prst="rect">
            <a:avLst/>
          </a:prstGeom>
        </p:spPr>
      </p:pic>
    </p:spTree>
    <p:extLst>
      <p:ext uri="{BB962C8B-B14F-4D97-AF65-F5344CB8AC3E}">
        <p14:creationId xmlns:p14="http://schemas.microsoft.com/office/powerpoint/2010/main" val="12620163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1"/>
          <p:cNvSpPr txBox="1">
            <a:spLocks noGrp="1"/>
          </p:cNvSpPr>
          <p:nvPr>
            <p:ph type="title"/>
          </p:nvPr>
        </p:nvSpPr>
        <p:spPr>
          <a:xfrm>
            <a:off x="311700" y="421233"/>
            <a:ext cx="8520600" cy="110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Merkle Tree</a:t>
            </a:r>
            <a:endParaRPr dirty="0"/>
          </a:p>
        </p:txBody>
      </p:sp>
      <p:pic>
        <p:nvPicPr>
          <p:cNvPr id="3" name="Picture 2"/>
          <p:cNvPicPr>
            <a:picLocks noChangeAspect="1"/>
          </p:cNvPicPr>
          <p:nvPr/>
        </p:nvPicPr>
        <p:blipFill rotWithShape="1">
          <a:blip r:embed="rId3"/>
          <a:srcRect t="13617"/>
          <a:stretch/>
        </p:blipFill>
        <p:spPr>
          <a:xfrm>
            <a:off x="350002" y="2088108"/>
            <a:ext cx="8443995" cy="3895937"/>
          </a:xfrm>
          <a:prstGeom prst="rect">
            <a:avLst/>
          </a:prstGeom>
        </p:spPr>
      </p:pic>
    </p:spTree>
    <p:extLst>
      <p:ext uri="{BB962C8B-B14F-4D97-AF65-F5344CB8AC3E}">
        <p14:creationId xmlns:p14="http://schemas.microsoft.com/office/powerpoint/2010/main" val="25351508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g7e175cda2b_1_3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Hyperledger</a:t>
            </a:r>
            <a:endParaRPr/>
          </a:p>
        </p:txBody>
      </p:sp>
      <p:sp>
        <p:nvSpPr>
          <p:cNvPr id="172" name="Google Shape;172;g7e175cda2b_1_30"/>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Hyperledger is a multi-project open source collaborative effort hosted by The Linux Foundation, created to advance cross-industry blockchain technologies</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It provides the necessary framework, standards, guidelines and tools, to build </a:t>
            </a:r>
            <a:r>
              <a:rPr lang="en-US" sz="2800">
                <a:solidFill>
                  <a:schemeClr val="hlink"/>
                </a:solidFill>
                <a:uFill>
                  <a:noFill/>
                </a:uFill>
                <a:latin typeface="Economica"/>
                <a:ea typeface="Economica"/>
                <a:cs typeface="Economica"/>
                <a:sym typeface="Economica"/>
                <a:hlinkClick r:id="rId3"/>
              </a:rPr>
              <a:t>open source</a:t>
            </a:r>
            <a:r>
              <a:rPr lang="en-US" sz="2800">
                <a:latin typeface="Economica"/>
                <a:ea typeface="Economica"/>
                <a:cs typeface="Economica"/>
                <a:sym typeface="Economica"/>
              </a:rPr>
              <a:t> </a:t>
            </a:r>
            <a:r>
              <a:rPr lang="en-US" sz="2800">
                <a:solidFill>
                  <a:schemeClr val="hlink"/>
                </a:solidFill>
                <a:uFill>
                  <a:noFill/>
                </a:uFill>
                <a:latin typeface="Economica"/>
                <a:ea typeface="Economica"/>
                <a:cs typeface="Economica"/>
                <a:sym typeface="Economica"/>
                <a:hlinkClick r:id="rId4"/>
              </a:rPr>
              <a:t>blockchains</a:t>
            </a:r>
            <a:r>
              <a:rPr lang="en-US" sz="2800">
                <a:latin typeface="Economica"/>
                <a:ea typeface="Economica"/>
                <a:cs typeface="Economica"/>
                <a:sym typeface="Economica"/>
              </a:rPr>
              <a:t> and related applications for use across various industries</a:t>
            </a:r>
            <a:endParaRPr sz="2800">
              <a:latin typeface="Economica"/>
              <a:ea typeface="Economica"/>
              <a:cs typeface="Economica"/>
              <a:sym typeface="Economic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7e175cda2b_1_9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Node/Validator/Client</a:t>
            </a:r>
            <a:endParaRPr/>
          </a:p>
        </p:txBody>
      </p:sp>
      <p:sp>
        <p:nvSpPr>
          <p:cNvPr id="80" name="Google Shape;80;g7e175cda2b_1_90"/>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node is basically a small server that stores, updates and broadcasts a full copy of the blockchain.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blockchain exists on nodes; If no nodes are online, a blockchain is offline and can’t be updated or used.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In case of Proof-of-Work, miners are always required to run a full-node in order to mine.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g7e175cda2b_1_245"/>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Hyperledger</a:t>
            </a:r>
            <a:endParaRPr/>
          </a:p>
        </p:txBody>
      </p:sp>
      <p:pic>
        <p:nvPicPr>
          <p:cNvPr id="179" name="Google Shape;179;g7e175cda2b_1_245"/>
          <p:cNvPicPr preferRelativeResize="0"/>
          <p:nvPr/>
        </p:nvPicPr>
        <p:blipFill rotWithShape="1">
          <a:blip r:embed="rId3">
            <a:alphaModFix/>
          </a:blip>
          <a:srcRect/>
          <a:stretch/>
        </p:blipFill>
        <p:spPr>
          <a:xfrm>
            <a:off x="972531" y="1677027"/>
            <a:ext cx="7392903" cy="518097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g7e175cda2b_1_36"/>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Permissionless Blockchain</a:t>
            </a:r>
            <a:endParaRPr/>
          </a:p>
        </p:txBody>
      </p:sp>
      <p:sp>
        <p:nvSpPr>
          <p:cNvPr id="186" name="Google Shape;186;g7e175cda2b_1_36"/>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permissionless blockchain is a blockchain where users don’t need permission from anyone on the network in order to perform certain actions, including joining the network.</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Permissionless blockchain is publicly available to anyone, usually very transparent and decentralized</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The (voting) power is equally distributed between all network participants. Example: Bitcoin (BTC), Litecoin (LTC)</a:t>
            </a:r>
            <a:endParaRPr sz="2800">
              <a:latin typeface="Economica"/>
              <a:ea typeface="Economica"/>
              <a:cs typeface="Economica"/>
              <a:sym typeface="Economic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7e175cda2b_1_42"/>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Permissioned Blockchain</a:t>
            </a:r>
            <a:endParaRPr/>
          </a:p>
        </p:txBody>
      </p:sp>
      <p:sp>
        <p:nvSpPr>
          <p:cNvPr id="193" name="Google Shape;193;g7e175cda2b_1_42"/>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Specific nodes or entities on these blockchains have authorizing powers over others, allowing them to appoint validators and allow or deny access to the network.</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Permissioned blockchains have centralized authorities, can be closed and private ecosystems, and are often less transparent</a:t>
            </a:r>
            <a:endParaRPr sz="2800">
              <a:latin typeface="Economica"/>
              <a:ea typeface="Economica"/>
              <a:cs typeface="Economica"/>
              <a:sym typeface="Economic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g7e175cda2b_1_48"/>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Lightning Network</a:t>
            </a:r>
            <a:endParaRPr/>
          </a:p>
        </p:txBody>
      </p:sp>
      <p:sp>
        <p:nvSpPr>
          <p:cNvPr id="200" name="Google Shape;200;g7e175cda2b_1_48"/>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The lightning network is an extra layer on top of a blockchain that enables faster transaction processing by using ‘payment channels’</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payment channel can be opened between peers (parties) that registers all transactions between these parties without sending them all straight to the actual blockchain.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When the payment channel is closed, all transactions are settled with each other and the Enal outcome of all transactions is sent to the actual blockchain</a:t>
            </a:r>
            <a:endParaRPr sz="2800">
              <a:latin typeface="Economica"/>
              <a:ea typeface="Economica"/>
              <a:cs typeface="Economica"/>
              <a:sym typeface="Economic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g7e175cda2b_1_231"/>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Lightning Network</a:t>
            </a:r>
            <a:endParaRPr/>
          </a:p>
        </p:txBody>
      </p:sp>
      <p:sp>
        <p:nvSpPr>
          <p:cNvPr id="207" name="Google Shape;207;g7e175cda2b_1_231"/>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endParaRPr/>
          </a:p>
        </p:txBody>
      </p:sp>
      <p:pic>
        <p:nvPicPr>
          <p:cNvPr id="208" name="Google Shape;208;g7e175cda2b_1_231"/>
          <p:cNvPicPr preferRelativeResize="0"/>
          <p:nvPr/>
        </p:nvPicPr>
        <p:blipFill rotWithShape="1">
          <a:blip r:embed="rId3">
            <a:alphaModFix/>
          </a:blip>
          <a:srcRect/>
          <a:stretch/>
        </p:blipFill>
        <p:spPr>
          <a:xfrm>
            <a:off x="238125" y="1666875"/>
            <a:ext cx="8667750" cy="44386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g7e175cda2b_1_6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Sharding</a:t>
            </a:r>
            <a:endParaRPr/>
          </a:p>
        </p:txBody>
      </p:sp>
      <p:sp>
        <p:nvSpPr>
          <p:cNvPr id="215" name="Google Shape;215;g7e175cda2b_1_60"/>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lvl="0" indent="-342900" algn="just" rtl="0">
              <a:lnSpc>
                <a:spcPct val="115000"/>
              </a:lnSpc>
              <a:spcBef>
                <a:spcPts val="0"/>
              </a:spcBef>
              <a:spcAft>
                <a:spcPts val="0"/>
              </a:spcAft>
              <a:buSzPts val="1800"/>
              <a:buChar char="●"/>
            </a:pPr>
            <a:r>
              <a:rPr lang="en-US" sz="2800">
                <a:latin typeface="Economica"/>
                <a:ea typeface="Economica"/>
                <a:cs typeface="Economica"/>
                <a:sym typeface="Economica"/>
              </a:rPr>
              <a:t>Sharding is a form of partitioning a blockchain. Instead of processing all the transactions on one blockchain, other blockchains are run on top of this blockchain</a:t>
            </a:r>
            <a:endParaRPr/>
          </a:p>
          <a:p>
            <a:pPr marL="0" lvl="0" indent="0" algn="l" rtl="0">
              <a:lnSpc>
                <a:spcPct val="115000"/>
              </a:lnSpc>
              <a:spcBef>
                <a:spcPts val="0"/>
              </a:spcBef>
              <a:spcAft>
                <a:spcPts val="0"/>
              </a:spcAft>
              <a:buSzPts val="1800"/>
              <a:buNone/>
            </a:pPr>
            <a:endParaRPr/>
          </a:p>
        </p:txBody>
      </p:sp>
      <p:pic>
        <p:nvPicPr>
          <p:cNvPr id="216" name="Google Shape;216;g7e175cda2b_1_60"/>
          <p:cNvPicPr preferRelativeResize="0"/>
          <p:nvPr/>
        </p:nvPicPr>
        <p:blipFill rotWithShape="1">
          <a:blip r:embed="rId3">
            <a:alphaModFix/>
          </a:blip>
          <a:srcRect/>
          <a:stretch/>
        </p:blipFill>
        <p:spPr>
          <a:xfrm>
            <a:off x="2345425" y="3210525"/>
            <a:ext cx="6798575" cy="3496399"/>
          </a:xfrm>
          <a:prstGeom prst="rect">
            <a:avLst/>
          </a:prstGeom>
          <a:noFill/>
          <a:ln>
            <a:noFill/>
          </a:ln>
        </p:spPr>
      </p:pic>
      <p:pic>
        <p:nvPicPr>
          <p:cNvPr id="3" name="Picture 2">
            <a:extLst>
              <a:ext uri="{FF2B5EF4-FFF2-40B4-BE49-F238E27FC236}">
                <a16:creationId xmlns:a16="http://schemas.microsoft.com/office/drawing/2014/main" id="{1B5734B0-8698-416A-AF21-2706A52C0D25}"/>
              </a:ext>
            </a:extLst>
          </p:cNvPr>
          <p:cNvPicPr>
            <a:picLocks noChangeAspect="1"/>
          </p:cNvPicPr>
          <p:nvPr/>
        </p:nvPicPr>
        <p:blipFill>
          <a:blip r:embed="rId4"/>
          <a:stretch>
            <a:fillRect/>
          </a:stretch>
        </p:blipFill>
        <p:spPr>
          <a:xfrm>
            <a:off x="311700" y="4929809"/>
            <a:ext cx="1979177" cy="1586252"/>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g7e175cda2b_1_72"/>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Hard Fork</a:t>
            </a:r>
            <a:endParaRPr/>
          </a:p>
        </p:txBody>
      </p:sp>
      <p:sp>
        <p:nvSpPr>
          <p:cNvPr id="223" name="Google Shape;223;g7e175cda2b_1_72"/>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When an upgrade of the network forces miners and nodes to choose between the upgraded network or the original version of the network.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Both networks function separately and will no longer interact with each other. A miner can only put its resources to work on one of the chains, not both.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hard fork practically means that the history of the blockchain up until that point has been copied and adjusted by the upgraded network, resulting in two different chains and two different cryptocurrencies.</a:t>
            </a:r>
            <a:endParaRPr sz="2800">
              <a:latin typeface="Economica"/>
              <a:ea typeface="Economica"/>
              <a:cs typeface="Economica"/>
              <a:sym typeface="Economica"/>
            </a:endParaRPr>
          </a:p>
          <a:p>
            <a:pPr marL="0" lvl="0" indent="0" algn="l" rtl="0">
              <a:lnSpc>
                <a:spcPct val="115000"/>
              </a:lnSpc>
              <a:spcBef>
                <a:spcPts val="0"/>
              </a:spcBef>
              <a:spcAft>
                <a:spcPts val="0"/>
              </a:spcAft>
              <a:buSzPts val="1800"/>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g7e175cda2b_1_267"/>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Hard Fork</a:t>
            </a:r>
            <a:endParaRPr/>
          </a:p>
        </p:txBody>
      </p:sp>
      <p:pic>
        <p:nvPicPr>
          <p:cNvPr id="230" name="Google Shape;230;g7e175cda2b_1_267"/>
          <p:cNvPicPr preferRelativeResize="0"/>
          <p:nvPr/>
        </p:nvPicPr>
        <p:blipFill rotWithShape="1">
          <a:blip r:embed="rId3">
            <a:alphaModFix/>
          </a:blip>
          <a:srcRect/>
          <a:stretch/>
        </p:blipFill>
        <p:spPr>
          <a:xfrm>
            <a:off x="381000" y="2273350"/>
            <a:ext cx="8382000" cy="306468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g7e175cda2b_1_78"/>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Soft Fork</a:t>
            </a:r>
            <a:endParaRPr/>
          </a:p>
        </p:txBody>
      </p:sp>
      <p:sp>
        <p:nvSpPr>
          <p:cNvPr id="237" name="Google Shape;237;g7e175cda2b_1_78"/>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soft fork implies an upgrade to the network protocol, just like a hard fork, but it does not force miners and nodes to choose between the old or the new network.</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Old nodes and miners can still participate on the new network without upgrading.</a:t>
            </a:r>
            <a:endParaRPr/>
          </a:p>
          <a:p>
            <a:pPr marL="0" lvl="0" indent="0" algn="l" rtl="0">
              <a:lnSpc>
                <a:spcPct val="115000"/>
              </a:lnSpc>
              <a:spcBef>
                <a:spcPts val="0"/>
              </a:spcBef>
              <a:spcAft>
                <a:spcPts val="0"/>
              </a:spcAft>
              <a:buSzPts val="1800"/>
              <a:buNone/>
            </a:pPr>
            <a:endParaRPr/>
          </a:p>
        </p:txBody>
      </p:sp>
      <p:pic>
        <p:nvPicPr>
          <p:cNvPr id="238" name="Google Shape;238;g7e175cda2b_1_78"/>
          <p:cNvPicPr preferRelativeResize="0"/>
          <p:nvPr/>
        </p:nvPicPr>
        <p:blipFill rotWithShape="1">
          <a:blip r:embed="rId3">
            <a:alphaModFix/>
          </a:blip>
          <a:srcRect/>
          <a:stretch/>
        </p:blipFill>
        <p:spPr>
          <a:xfrm>
            <a:off x="1989875" y="4207450"/>
            <a:ext cx="7083550" cy="24606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g534e12b28d_0_15"/>
          <p:cNvSpPr txBox="1">
            <a:spLocks noGrp="1"/>
          </p:cNvSpPr>
          <p:nvPr>
            <p:ph type="title"/>
          </p:nvPr>
        </p:nvSpPr>
        <p:spPr>
          <a:xfrm>
            <a:off x="311700" y="1926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Cryptocurrency</a:t>
            </a:r>
            <a:endParaRPr/>
          </a:p>
        </p:txBody>
      </p:sp>
      <p:sp>
        <p:nvSpPr>
          <p:cNvPr id="245" name="Google Shape;245;g534e12b28d_0_15"/>
          <p:cNvSpPr txBox="1">
            <a:spLocks noGrp="1"/>
          </p:cNvSpPr>
          <p:nvPr>
            <p:ph type="body" idx="1"/>
          </p:nvPr>
        </p:nvSpPr>
        <p:spPr>
          <a:xfrm>
            <a:off x="311700" y="1328833"/>
            <a:ext cx="8520600" cy="4472100"/>
          </a:xfrm>
          <a:prstGeom prst="rect">
            <a:avLst/>
          </a:prstGeom>
          <a:noFill/>
          <a:ln>
            <a:noFill/>
          </a:ln>
        </p:spPr>
        <p:txBody>
          <a:bodyPr spcFirstLastPara="1" wrap="square" lIns="91425" tIns="91425" rIns="91425" bIns="91425" anchor="t" anchorCtr="0">
            <a:noAutofit/>
          </a:bodyPr>
          <a:lstStyle/>
          <a:p>
            <a:pPr marL="457200" marR="0" lvl="0" indent="-368300" algn="just" rtl="0">
              <a:lnSpc>
                <a:spcPct val="115000"/>
              </a:lnSpc>
              <a:spcBef>
                <a:spcPts val="0"/>
              </a:spcBef>
              <a:spcAft>
                <a:spcPts val="0"/>
              </a:spcAft>
              <a:buSzPts val="2200"/>
              <a:buFont typeface="Economica"/>
              <a:buChar char="●"/>
            </a:pPr>
            <a:r>
              <a:rPr lang="en-US" sz="2200">
                <a:latin typeface="Economica"/>
                <a:ea typeface="Economica"/>
                <a:cs typeface="Economica"/>
                <a:sym typeface="Economica"/>
              </a:rPr>
              <a:t>A cryptocurrency (or crypto currency) is a digital asset designed to work as a medium of exchange.</a:t>
            </a:r>
            <a:endParaRPr sz="2200">
              <a:latin typeface="Economica"/>
              <a:ea typeface="Economica"/>
              <a:cs typeface="Economica"/>
              <a:sym typeface="Economica"/>
            </a:endParaRPr>
          </a:p>
          <a:p>
            <a:pPr marL="457200" marR="0" lvl="0" indent="-368300" algn="just" rtl="0">
              <a:lnSpc>
                <a:spcPct val="115000"/>
              </a:lnSpc>
              <a:spcBef>
                <a:spcPts val="0"/>
              </a:spcBef>
              <a:spcAft>
                <a:spcPts val="0"/>
              </a:spcAft>
              <a:buSzPts val="2200"/>
              <a:buFont typeface="Economica"/>
              <a:buChar char="●"/>
            </a:pPr>
            <a:r>
              <a:rPr lang="en-US" sz="2200">
                <a:latin typeface="Economica"/>
                <a:ea typeface="Economica"/>
                <a:cs typeface="Economica"/>
                <a:sym typeface="Economica"/>
              </a:rPr>
              <a:t>Individual coin ownership records are stored in a </a:t>
            </a:r>
            <a:r>
              <a:rPr lang="en-US" sz="2200" b="1">
                <a:latin typeface="Economica"/>
                <a:ea typeface="Economica"/>
                <a:cs typeface="Economica"/>
                <a:sym typeface="Economica"/>
              </a:rPr>
              <a:t>ledger</a:t>
            </a:r>
            <a:r>
              <a:rPr lang="en-US" sz="2200">
                <a:latin typeface="Economica"/>
                <a:ea typeface="Economica"/>
                <a:cs typeface="Economica"/>
                <a:sym typeface="Economica"/>
              </a:rPr>
              <a:t> existing in a form of secure computerized </a:t>
            </a:r>
            <a:r>
              <a:rPr lang="en-US" sz="2200">
                <a:solidFill>
                  <a:schemeClr val="hlink"/>
                </a:solidFill>
                <a:uFill>
                  <a:noFill/>
                </a:uFill>
                <a:latin typeface="Economica"/>
                <a:ea typeface="Economica"/>
                <a:cs typeface="Economica"/>
                <a:sym typeface="Economica"/>
                <a:hlinkClick r:id="rId3"/>
              </a:rPr>
              <a:t>database</a:t>
            </a:r>
            <a:endParaRPr sz="2200">
              <a:latin typeface="Economica"/>
              <a:ea typeface="Economica"/>
              <a:cs typeface="Economica"/>
              <a:sym typeface="Economica"/>
            </a:endParaRPr>
          </a:p>
          <a:p>
            <a:pPr marL="457200" marR="0" lvl="0" indent="-368300" algn="just" rtl="0">
              <a:lnSpc>
                <a:spcPct val="115000"/>
              </a:lnSpc>
              <a:spcBef>
                <a:spcPts val="0"/>
              </a:spcBef>
              <a:spcAft>
                <a:spcPts val="0"/>
              </a:spcAft>
              <a:buSzPts val="2200"/>
              <a:buFont typeface="Economica"/>
              <a:buChar char="●"/>
            </a:pPr>
            <a:r>
              <a:rPr lang="en-US" sz="2200" b="1">
                <a:latin typeface="Economica"/>
                <a:ea typeface="Economica"/>
                <a:cs typeface="Economica"/>
                <a:sym typeface="Economica"/>
              </a:rPr>
              <a:t>Bitcoin</a:t>
            </a:r>
            <a:r>
              <a:rPr lang="en-US" sz="2200">
                <a:latin typeface="Economica"/>
                <a:ea typeface="Economica"/>
                <a:cs typeface="Economica"/>
                <a:sym typeface="Economica"/>
              </a:rPr>
              <a:t>, first released as open-source software in 2009, is the first decentralized cryptocurrency. </a:t>
            </a:r>
            <a:endParaRPr sz="2200">
              <a:latin typeface="Economica"/>
              <a:ea typeface="Economica"/>
              <a:cs typeface="Economica"/>
              <a:sym typeface="Economica"/>
            </a:endParaRPr>
          </a:p>
          <a:p>
            <a:pPr marL="457200" marR="0" lvl="0" indent="-368300" algn="just" rtl="0">
              <a:lnSpc>
                <a:spcPct val="115000"/>
              </a:lnSpc>
              <a:spcBef>
                <a:spcPts val="0"/>
              </a:spcBef>
              <a:spcAft>
                <a:spcPts val="0"/>
              </a:spcAft>
              <a:buSzPts val="2200"/>
              <a:buFont typeface="Economica"/>
              <a:buChar char="●"/>
            </a:pPr>
            <a:r>
              <a:rPr lang="en-US" sz="2200">
                <a:latin typeface="Economica"/>
                <a:ea typeface="Economica"/>
                <a:cs typeface="Economica"/>
                <a:sym typeface="Economica"/>
              </a:rPr>
              <a:t>Since the release of bitcoin, over 6,000 </a:t>
            </a:r>
            <a:r>
              <a:rPr lang="en-US" sz="2200" b="1">
                <a:latin typeface="Economica"/>
                <a:ea typeface="Economica"/>
                <a:cs typeface="Economica"/>
                <a:sym typeface="Economica"/>
              </a:rPr>
              <a:t>altcoins</a:t>
            </a:r>
            <a:r>
              <a:rPr lang="en-US" sz="2200">
                <a:latin typeface="Economica"/>
                <a:ea typeface="Economica"/>
                <a:cs typeface="Economica"/>
                <a:sym typeface="Economica"/>
              </a:rPr>
              <a:t> (alternative variants of bitcoin, or other cryptocurrencies) have been created.</a:t>
            </a:r>
            <a:endParaRPr sz="2200">
              <a:latin typeface="Economica"/>
              <a:ea typeface="Economica"/>
              <a:cs typeface="Economica"/>
              <a:sym typeface="Economica"/>
            </a:endParaRPr>
          </a:p>
        </p:txBody>
      </p:sp>
      <p:pic>
        <p:nvPicPr>
          <p:cNvPr id="246" name="Google Shape;246;g534e12b28d_0_15"/>
          <p:cNvPicPr preferRelativeResize="0"/>
          <p:nvPr/>
        </p:nvPicPr>
        <p:blipFill rotWithShape="1">
          <a:blip r:embed="rId4">
            <a:alphaModFix/>
          </a:blip>
          <a:srcRect/>
          <a:stretch/>
        </p:blipFill>
        <p:spPr>
          <a:xfrm>
            <a:off x="0" y="4562775"/>
            <a:ext cx="9144000" cy="2169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g7e175cda2b_1_84"/>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Miner aka. Forger</a:t>
            </a:r>
            <a:endParaRPr/>
          </a:p>
        </p:txBody>
      </p:sp>
      <p:sp>
        <p:nvSpPr>
          <p:cNvPr id="87" name="Google Shape;87;g7e175cda2b_1_84"/>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miner is a node on the network attempting to add new blocks to the blockchain</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Participants use hardware to run algorithms on specific software to verify transactions on the blockchain and then add those transactions to the public ledger.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In exchange they receive the reward of a newly-created coin</a:t>
            </a:r>
            <a:endParaRPr sz="2800">
              <a:latin typeface="Economica"/>
              <a:ea typeface="Economica"/>
              <a:cs typeface="Economica"/>
              <a:sym typeface="Economica"/>
            </a:endParaRPr>
          </a:p>
          <a:p>
            <a:pPr marL="0" lvl="0" indent="0" algn="l" rtl="0">
              <a:lnSpc>
                <a:spcPct val="115000"/>
              </a:lnSpc>
              <a:spcBef>
                <a:spcPts val="0"/>
              </a:spcBef>
              <a:spcAft>
                <a:spcPts val="0"/>
              </a:spcAft>
              <a:buSzPts val="1800"/>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g7e175cda2b_1_66"/>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Fungible vs. Non-Fungible</a:t>
            </a:r>
            <a:endParaRPr/>
          </a:p>
        </p:txBody>
      </p:sp>
      <p:sp>
        <p:nvSpPr>
          <p:cNvPr id="253" name="Google Shape;253;g7e175cda2b_1_66"/>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Fungibility is the ability of a good or asset to be interchanged with other individual goods or assets of the identical type, e.g. Dollar, Bitcoin</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One Dollar is and will always be one Dollar, just like any other Dollar.</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Some other tokens can be non-fungible, meaning that these tokens can have unique mutual differences, e.g. </a:t>
            </a:r>
            <a:r>
              <a:rPr lang="en-US" sz="2800" b="1">
                <a:latin typeface="Economica"/>
                <a:ea typeface="Economica"/>
                <a:cs typeface="Economica"/>
                <a:sym typeface="Economica"/>
              </a:rPr>
              <a:t>CryptoKitties</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CryptoKitties is a </a:t>
            </a:r>
            <a:r>
              <a:rPr lang="en-US" sz="2800">
                <a:solidFill>
                  <a:schemeClr val="hlink"/>
                </a:solidFill>
                <a:uFill>
                  <a:noFill/>
                </a:uFill>
                <a:latin typeface="Economica"/>
                <a:ea typeface="Economica"/>
                <a:cs typeface="Economica"/>
                <a:sym typeface="Economica"/>
                <a:hlinkClick r:id="rId3"/>
              </a:rPr>
              <a:t>blockchain</a:t>
            </a:r>
            <a:r>
              <a:rPr lang="en-US" sz="2800">
                <a:latin typeface="Economica"/>
                <a:ea typeface="Economica"/>
                <a:cs typeface="Economica"/>
                <a:sym typeface="Economica"/>
              </a:rPr>
              <a:t> game on </a:t>
            </a:r>
            <a:r>
              <a:rPr lang="en-US" sz="2800">
                <a:solidFill>
                  <a:schemeClr val="hlink"/>
                </a:solidFill>
                <a:uFill>
                  <a:noFill/>
                </a:uFill>
                <a:latin typeface="Economica"/>
                <a:ea typeface="Economica"/>
                <a:cs typeface="Economica"/>
                <a:sym typeface="Economica"/>
                <a:hlinkClick r:id="rId4"/>
              </a:rPr>
              <a:t>Ethereum</a:t>
            </a:r>
            <a:r>
              <a:rPr lang="en-US" sz="2800">
                <a:latin typeface="Economica"/>
                <a:ea typeface="Economica"/>
                <a:cs typeface="Economica"/>
                <a:sym typeface="Economica"/>
              </a:rPr>
              <a:t> that allows players to purchase, collect, breed and sell virtual cats</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Currently almost </a:t>
            </a:r>
            <a:r>
              <a:rPr lang="en-US" sz="2800" b="1">
                <a:latin typeface="Economica"/>
                <a:ea typeface="Economica"/>
                <a:cs typeface="Economica"/>
                <a:sym typeface="Economica"/>
              </a:rPr>
              <a:t> 3</a:t>
            </a:r>
            <a:r>
              <a:rPr lang="en-US" sz="2800">
                <a:latin typeface="Economica"/>
                <a:ea typeface="Economica"/>
                <a:cs typeface="Economica"/>
                <a:sym typeface="Economica"/>
              </a:rPr>
              <a:t> million dollar worth of non-fungible items are in the market </a:t>
            </a:r>
            <a:endParaRPr sz="2800">
              <a:latin typeface="Economica"/>
              <a:ea typeface="Economica"/>
              <a:cs typeface="Economica"/>
              <a:sym typeface="Economica"/>
            </a:endParaRPr>
          </a:p>
          <a:p>
            <a:pPr marL="0" lvl="0" indent="0" algn="l" rtl="0">
              <a:lnSpc>
                <a:spcPct val="115000"/>
              </a:lnSpc>
              <a:spcBef>
                <a:spcPts val="0"/>
              </a:spcBef>
              <a:spcAft>
                <a:spcPts val="0"/>
              </a:spcAft>
              <a:buSzPts val="1800"/>
              <a:buNone/>
            </a:pPr>
            <a:endParaRPr sz="2800">
              <a:latin typeface="Economica"/>
              <a:ea typeface="Economica"/>
              <a:cs typeface="Economica"/>
              <a:sym typeface="Economica"/>
            </a:endParaRPr>
          </a:p>
          <a:p>
            <a:pPr marL="0" lvl="0" indent="0" algn="l" rtl="0">
              <a:lnSpc>
                <a:spcPct val="115000"/>
              </a:lnSpc>
              <a:spcBef>
                <a:spcPts val="0"/>
              </a:spcBef>
              <a:spcAft>
                <a:spcPts val="0"/>
              </a:spcAft>
              <a:buSzPts val="1800"/>
              <a:buNone/>
            </a:pPr>
            <a:endParaRPr sz="2800">
              <a:latin typeface="Economica"/>
              <a:ea typeface="Economica"/>
              <a:cs typeface="Economica"/>
              <a:sym typeface="Economica"/>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pic>
        <p:nvPicPr>
          <p:cNvPr id="259" name="Google Shape;259;g7e175cda2b_1_257"/>
          <p:cNvPicPr preferRelativeResize="0"/>
          <p:nvPr/>
        </p:nvPicPr>
        <p:blipFill rotWithShape="1">
          <a:blip r:embed="rId3">
            <a:alphaModFix/>
          </a:blip>
          <a:srcRect/>
          <a:stretch/>
        </p:blipFill>
        <p:spPr>
          <a:xfrm>
            <a:off x="831813" y="3021825"/>
            <a:ext cx="7480386" cy="3697450"/>
          </a:xfrm>
          <a:prstGeom prst="rect">
            <a:avLst/>
          </a:prstGeom>
          <a:noFill/>
          <a:ln>
            <a:noFill/>
          </a:ln>
        </p:spPr>
      </p:pic>
      <p:pic>
        <p:nvPicPr>
          <p:cNvPr id="260" name="Google Shape;260;g7e175cda2b_1_257"/>
          <p:cNvPicPr preferRelativeResize="0"/>
          <p:nvPr/>
        </p:nvPicPr>
        <p:blipFill rotWithShape="1">
          <a:blip r:embed="rId4">
            <a:alphaModFix/>
          </a:blip>
          <a:srcRect/>
          <a:stretch/>
        </p:blipFill>
        <p:spPr>
          <a:xfrm>
            <a:off x="152400" y="152400"/>
            <a:ext cx="8839200" cy="286941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g534e12b28d_0_26"/>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CryptoCelebrities</a:t>
            </a:r>
            <a:endParaRPr/>
          </a:p>
        </p:txBody>
      </p:sp>
      <p:sp>
        <p:nvSpPr>
          <p:cNvPr id="267" name="Google Shape;267;g534e12b28d_0_26"/>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endParaRPr/>
          </a:p>
        </p:txBody>
      </p:sp>
      <p:pic>
        <p:nvPicPr>
          <p:cNvPr id="268" name="Google Shape;268;g534e12b28d_0_26"/>
          <p:cNvPicPr preferRelativeResize="0"/>
          <p:nvPr/>
        </p:nvPicPr>
        <p:blipFill rotWithShape="1">
          <a:blip r:embed="rId3">
            <a:alphaModFix/>
          </a:blip>
          <a:srcRect/>
          <a:stretch/>
        </p:blipFill>
        <p:spPr>
          <a:xfrm>
            <a:off x="47625" y="1626625"/>
            <a:ext cx="9048750" cy="50863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g534e12b28d_0_33"/>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Digital Art</a:t>
            </a:r>
            <a:endParaRPr/>
          </a:p>
        </p:txBody>
      </p:sp>
      <p:pic>
        <p:nvPicPr>
          <p:cNvPr id="275" name="Google Shape;275;g534e12b28d_0_33"/>
          <p:cNvPicPr preferRelativeResize="0"/>
          <p:nvPr/>
        </p:nvPicPr>
        <p:blipFill rotWithShape="1">
          <a:blip r:embed="rId3">
            <a:alphaModFix/>
          </a:blip>
          <a:srcRect/>
          <a:stretch/>
        </p:blipFill>
        <p:spPr>
          <a:xfrm>
            <a:off x="0" y="1939365"/>
            <a:ext cx="9144002" cy="4198472"/>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g534e12b28d_0_4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Ethermon</a:t>
            </a:r>
            <a:endParaRPr/>
          </a:p>
        </p:txBody>
      </p:sp>
      <p:pic>
        <p:nvPicPr>
          <p:cNvPr id="282" name="Google Shape;282;g534e12b28d_0_40"/>
          <p:cNvPicPr preferRelativeResize="0"/>
          <p:nvPr/>
        </p:nvPicPr>
        <p:blipFill rotWithShape="1">
          <a:blip r:embed="rId3">
            <a:alphaModFix/>
          </a:blip>
          <a:srcRect/>
          <a:stretch/>
        </p:blipFill>
        <p:spPr>
          <a:xfrm>
            <a:off x="0" y="2063125"/>
            <a:ext cx="9144002" cy="3857517"/>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g534e12b28d_0_54"/>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dApps</a:t>
            </a:r>
            <a:endParaRPr/>
          </a:p>
        </p:txBody>
      </p:sp>
      <p:sp>
        <p:nvSpPr>
          <p:cNvPr id="289" name="Google Shape;289;g534e12b28d_0_54"/>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dApp stands for decentralized application.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dApp could be any smart contract deployed on the blockchain, as they all operate autonomous, aka decentralised.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CryptoKitties, CryptoCelebrities, Ethermon, etc. are all examples of dApp</a:t>
            </a:r>
            <a:endParaRPr sz="2800">
              <a:latin typeface="Economica"/>
              <a:ea typeface="Economica"/>
              <a:cs typeface="Economica"/>
              <a:sym typeface="Economica"/>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g7e175cda2b_1_96"/>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Smart Contract</a:t>
            </a:r>
            <a:endParaRPr/>
          </a:p>
        </p:txBody>
      </p:sp>
      <p:sp>
        <p:nvSpPr>
          <p:cNvPr id="296" name="Google Shape;296;g7e175cda2b_1_96"/>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smart contract is a digital contract programmed on a blockchain</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smart contract is deployed on an address on this blockchain and cannot be moved nor changed afterwards.</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The contract (basically a script) operates and executes fully automatic without any interference from a third party. It is publicly available to anyone to read and use.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pic>
        <p:nvPicPr>
          <p:cNvPr id="302" name="Google Shape;302;g7e175cda2b_1_281"/>
          <p:cNvPicPr preferRelativeResize="0"/>
          <p:nvPr/>
        </p:nvPicPr>
        <p:blipFill rotWithShape="1">
          <a:blip r:embed="rId3">
            <a:alphaModFix/>
          </a:blip>
          <a:srcRect/>
          <a:stretch/>
        </p:blipFill>
        <p:spPr>
          <a:xfrm>
            <a:off x="0" y="186369"/>
            <a:ext cx="9144000" cy="607400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g7e175cda2b_1_114"/>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Genesis Block</a:t>
            </a:r>
            <a:endParaRPr/>
          </a:p>
        </p:txBody>
      </p:sp>
      <p:sp>
        <p:nvSpPr>
          <p:cNvPr id="309" name="Google Shape;309;g7e175cda2b_1_114"/>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The genesis block is often referred to as the first block on a blockchain.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The genesis block of Bitcoin was created on January 3, 2009; and indicates the birth of the Bitcoin blockchain</a:t>
            </a:r>
            <a:endParaRPr/>
          </a:p>
          <a:p>
            <a:pPr marL="0" lvl="0" indent="0" algn="l" rtl="0">
              <a:lnSpc>
                <a:spcPct val="115000"/>
              </a:lnSpc>
              <a:spcBef>
                <a:spcPts val="0"/>
              </a:spcBef>
              <a:spcAft>
                <a:spcPts val="0"/>
              </a:spcAft>
              <a:buSzPts val="1800"/>
              <a:buNone/>
            </a:pPr>
            <a:endParaRPr/>
          </a:p>
        </p:txBody>
      </p:sp>
      <p:pic>
        <p:nvPicPr>
          <p:cNvPr id="310" name="Google Shape;310;g7e175cda2b_1_114"/>
          <p:cNvPicPr preferRelativeResize="0"/>
          <p:nvPr/>
        </p:nvPicPr>
        <p:blipFill rotWithShape="1">
          <a:blip r:embed="rId3">
            <a:alphaModFix/>
          </a:blip>
          <a:srcRect/>
          <a:stretch/>
        </p:blipFill>
        <p:spPr>
          <a:xfrm>
            <a:off x="904875" y="3871263"/>
            <a:ext cx="7334250" cy="16668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g534e12b28d_0_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Block Height</a:t>
            </a:r>
            <a:endParaRPr/>
          </a:p>
        </p:txBody>
      </p:sp>
      <p:sp>
        <p:nvSpPr>
          <p:cNvPr id="317" name="Google Shape;317;g534e12b28d_0_0"/>
          <p:cNvSpPr txBox="1">
            <a:spLocks noGrp="1"/>
          </p:cNvSpPr>
          <p:nvPr>
            <p:ph type="body" idx="1"/>
          </p:nvPr>
        </p:nvSpPr>
        <p:spPr>
          <a:xfrm>
            <a:off x="235500" y="1709825"/>
            <a:ext cx="3848400" cy="4472100"/>
          </a:xfrm>
          <a:prstGeom prst="rect">
            <a:avLst/>
          </a:prstGeom>
          <a:noFill/>
          <a:ln>
            <a:noFill/>
          </a:ln>
        </p:spPr>
        <p:txBody>
          <a:bodyPr spcFirstLastPara="1" wrap="square" lIns="91425" tIns="91425" rIns="91425" bIns="91425" anchor="t" anchorCtr="0">
            <a:noAutofit/>
          </a:bodyPr>
          <a:lstStyle/>
          <a:p>
            <a:pPr marL="457200" marR="0" lvl="0" indent="-393700" algn="just" rtl="0">
              <a:lnSpc>
                <a:spcPct val="115000"/>
              </a:lnSpc>
              <a:spcBef>
                <a:spcPts val="0"/>
              </a:spcBef>
              <a:spcAft>
                <a:spcPts val="0"/>
              </a:spcAft>
              <a:buSzPts val="2600"/>
              <a:buFont typeface="Economica"/>
              <a:buChar char="●"/>
            </a:pPr>
            <a:r>
              <a:rPr lang="en-US" sz="2600">
                <a:latin typeface="Economica"/>
                <a:ea typeface="Economica"/>
                <a:cs typeface="Economica"/>
                <a:sym typeface="Economica"/>
              </a:rPr>
              <a:t>The number of blocks connected together in the blockchain. </a:t>
            </a:r>
            <a:endParaRPr sz="2600">
              <a:latin typeface="Economica"/>
              <a:ea typeface="Economica"/>
              <a:cs typeface="Economica"/>
              <a:sym typeface="Economica"/>
            </a:endParaRPr>
          </a:p>
          <a:p>
            <a:pPr marL="457200" marR="0" lvl="0" indent="-393700" algn="just" rtl="0">
              <a:lnSpc>
                <a:spcPct val="115000"/>
              </a:lnSpc>
              <a:spcBef>
                <a:spcPts val="0"/>
              </a:spcBef>
              <a:spcAft>
                <a:spcPts val="0"/>
              </a:spcAft>
              <a:buSzPts val="2600"/>
              <a:buFont typeface="Economica"/>
              <a:buChar char="●"/>
            </a:pPr>
            <a:r>
              <a:rPr lang="en-US" sz="2600">
                <a:latin typeface="Economica"/>
                <a:ea typeface="Economica"/>
                <a:cs typeface="Economica"/>
                <a:sym typeface="Economica"/>
              </a:rPr>
              <a:t>For example, Height 0 would be the very first block, which is also called the Genesis Block.</a:t>
            </a:r>
            <a:endParaRPr sz="2600">
              <a:latin typeface="Economica"/>
              <a:ea typeface="Economica"/>
              <a:cs typeface="Economica"/>
              <a:sym typeface="Economica"/>
            </a:endParaRPr>
          </a:p>
        </p:txBody>
      </p:sp>
      <p:pic>
        <p:nvPicPr>
          <p:cNvPr id="318" name="Google Shape;318;g534e12b28d_0_0"/>
          <p:cNvPicPr preferRelativeResize="0"/>
          <p:nvPr/>
        </p:nvPicPr>
        <p:blipFill rotWithShape="1">
          <a:blip r:embed="rId3">
            <a:alphaModFix/>
          </a:blip>
          <a:srcRect/>
          <a:stretch/>
        </p:blipFill>
        <p:spPr>
          <a:xfrm>
            <a:off x="4160100" y="82950"/>
            <a:ext cx="4983850" cy="6595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g534e12b28d_0_69"/>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Distributed Ledger</a:t>
            </a:r>
            <a:endParaRPr/>
          </a:p>
        </p:txBody>
      </p:sp>
      <p:sp>
        <p:nvSpPr>
          <p:cNvPr id="94" name="Google Shape;94;g534e12b28d_0_69"/>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type of database which spreads across multiple sites, countries, or institutions.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Records are stored sequentially in a continuous ledger.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Distributed ledger data can be either “permissioned” or “un-permissioned” to control who can view it.</a:t>
            </a:r>
            <a:endParaRPr sz="2800">
              <a:latin typeface="Economica"/>
              <a:ea typeface="Economica"/>
              <a:cs typeface="Economica"/>
              <a:sym typeface="Economica"/>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7e175cda2b_1_102"/>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Confirmation</a:t>
            </a:r>
            <a:endParaRPr/>
          </a:p>
        </p:txBody>
      </p:sp>
      <p:sp>
        <p:nvSpPr>
          <p:cNvPr id="325" name="Google Shape;325;g7e175cda2b_1_102"/>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The amount of confirmations a block has refers to how many blocks have been added on top of that block on the blockchain.</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Every added block counts as a confirmation because all nodes on the network indirectly also verify (confirm) the blocks before it again.</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The more confirmations a block has, the less likely it is to be altered (harder to attack), thus the safer the transaction is considered to be</a:t>
            </a:r>
            <a:endParaRPr/>
          </a:p>
          <a:p>
            <a:pPr marL="0" lvl="0" indent="0" algn="l" rtl="0">
              <a:lnSpc>
                <a:spcPct val="115000"/>
              </a:lnSpc>
              <a:spcBef>
                <a:spcPts val="0"/>
              </a:spcBef>
              <a:spcAft>
                <a:spcPts val="0"/>
              </a:spcAft>
              <a:buSzPts val="1800"/>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g7e175cda2b_1_12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Stale/Uncle and Orphan Blocks</a:t>
            </a:r>
            <a:endParaRPr/>
          </a:p>
        </p:txBody>
      </p:sp>
      <p:sp>
        <p:nvSpPr>
          <p:cNvPr id="332" name="Google Shape;332;g7e175cda2b_1_120"/>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stale block is a valid block that was once broadcasted by a miner while another valid block was being broadcasted by another miner simultaneously.</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Nodes will only register one of these blocks, depending what block reaches them first.</a:t>
            </a:r>
            <a:endParaRPr/>
          </a:p>
          <a:p>
            <a:pPr marL="0" lvl="0" indent="0" algn="l" rtl="0">
              <a:lnSpc>
                <a:spcPct val="115000"/>
              </a:lnSpc>
              <a:spcBef>
                <a:spcPts val="0"/>
              </a:spcBef>
              <a:spcAft>
                <a:spcPts val="0"/>
              </a:spcAft>
              <a:buSzPts val="1800"/>
              <a:buNone/>
            </a:pPr>
            <a:endParaRPr/>
          </a:p>
        </p:txBody>
      </p:sp>
      <p:pic>
        <p:nvPicPr>
          <p:cNvPr id="333" name="Google Shape;333;g7e175cda2b_1_120"/>
          <p:cNvPicPr preferRelativeResize="0"/>
          <p:nvPr/>
        </p:nvPicPr>
        <p:blipFill rotWithShape="1">
          <a:blip r:embed="rId3">
            <a:alphaModFix/>
          </a:blip>
          <a:srcRect/>
          <a:stretch/>
        </p:blipFill>
        <p:spPr>
          <a:xfrm>
            <a:off x="1609725" y="4209000"/>
            <a:ext cx="5924550" cy="24955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g534e12b28d_0_8"/>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Block Reward</a:t>
            </a:r>
            <a:endParaRPr/>
          </a:p>
        </p:txBody>
      </p:sp>
      <p:sp>
        <p:nvSpPr>
          <p:cNvPr id="340" name="Google Shape;340;g534e12b28d_0_8"/>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The reward given to a miner after it has successfully hashed a transaction block.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Block rewards can be a mixture of </a:t>
            </a:r>
            <a:r>
              <a:rPr lang="en-US" sz="2800" b="1">
                <a:latin typeface="Economica"/>
                <a:ea typeface="Economica"/>
                <a:cs typeface="Economica"/>
                <a:sym typeface="Economica"/>
              </a:rPr>
              <a:t>coins</a:t>
            </a:r>
            <a:r>
              <a:rPr lang="en-US" sz="2800">
                <a:latin typeface="Economica"/>
                <a:ea typeface="Economica"/>
                <a:cs typeface="Economica"/>
                <a:sym typeface="Economica"/>
              </a:rPr>
              <a:t> and transaction </a:t>
            </a:r>
            <a:r>
              <a:rPr lang="en-US" sz="2800" b="1">
                <a:latin typeface="Economica"/>
                <a:ea typeface="Economica"/>
                <a:cs typeface="Economica"/>
                <a:sym typeface="Economica"/>
              </a:rPr>
              <a:t>fees</a:t>
            </a:r>
            <a:r>
              <a:rPr lang="en-US" sz="2800">
                <a:latin typeface="Economica"/>
                <a:ea typeface="Economica"/>
                <a:cs typeface="Economica"/>
                <a:sym typeface="Economica"/>
              </a:rPr>
              <a:t>.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The current block reward for the Bitcoin network is 6.25 bitcoins per block.</a:t>
            </a:r>
            <a:endParaRPr sz="2800">
              <a:latin typeface="Economica"/>
              <a:ea typeface="Economica"/>
              <a:cs typeface="Economica"/>
              <a:sym typeface="Economica"/>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g534e12b28d_0_47"/>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Bounty / Bug Bounty</a:t>
            </a:r>
            <a:endParaRPr/>
          </a:p>
        </p:txBody>
      </p:sp>
      <p:sp>
        <p:nvSpPr>
          <p:cNvPr id="347" name="Google Shape;347;g534e12b28d_0_47"/>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reward that’s paid for the completion of a given task.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Tasks include:</a:t>
            </a:r>
            <a:endParaRPr sz="2800">
              <a:latin typeface="Economica"/>
              <a:ea typeface="Economica"/>
              <a:cs typeface="Economica"/>
              <a:sym typeface="Economica"/>
            </a:endParaRPr>
          </a:p>
          <a:p>
            <a:pPr marL="914400" marR="0" lvl="1"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Identifying code vulnerabilities</a:t>
            </a:r>
            <a:endParaRPr sz="2800">
              <a:latin typeface="Economica"/>
              <a:ea typeface="Economica"/>
              <a:cs typeface="Economica"/>
              <a:sym typeface="Economica"/>
            </a:endParaRPr>
          </a:p>
          <a:p>
            <a:pPr marL="914400" marR="0" lvl="1"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Creating content</a:t>
            </a:r>
            <a:endParaRPr sz="2800">
              <a:latin typeface="Economica"/>
              <a:ea typeface="Economica"/>
              <a:cs typeface="Economica"/>
              <a:sym typeface="Economica"/>
            </a:endParaRPr>
          </a:p>
          <a:p>
            <a:pPr marL="914400" marR="0" lvl="1"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Design work</a:t>
            </a:r>
            <a:endParaRPr sz="2800">
              <a:latin typeface="Economica"/>
              <a:ea typeface="Economica"/>
              <a:cs typeface="Economica"/>
              <a:sym typeface="Economica"/>
            </a:endParaRPr>
          </a:p>
          <a:p>
            <a:pPr marL="914400" marR="0" lvl="1"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Research</a:t>
            </a:r>
            <a:endParaRPr sz="2800">
              <a:latin typeface="Economica"/>
              <a:ea typeface="Economica"/>
              <a:cs typeface="Economica"/>
              <a:sym typeface="Economica"/>
            </a:endParaRPr>
          </a:p>
          <a:p>
            <a:pPr marL="914400" marR="0" lvl="1"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Translations</a:t>
            </a:r>
            <a:endParaRPr sz="2800">
              <a:latin typeface="Economica"/>
              <a:ea typeface="Economica"/>
              <a:cs typeface="Economica"/>
              <a:sym typeface="Economica"/>
            </a:endParaRPr>
          </a:p>
          <a:p>
            <a:pPr marL="914400" marR="0" lvl="1"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Brute force and more</a:t>
            </a:r>
            <a:endParaRPr sz="2800">
              <a:latin typeface="Economica"/>
              <a:ea typeface="Economica"/>
              <a:cs typeface="Economica"/>
              <a:sym typeface="Economica"/>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g6f306f2314_0_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Wallets</a:t>
            </a:r>
            <a:endParaRPr/>
          </a:p>
        </p:txBody>
      </p:sp>
      <p:sp>
        <p:nvSpPr>
          <p:cNvPr id="354" name="Google Shape;354;g6f306f2314_0_0"/>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blockchain wallet is a digital wallet that allows users to manage digital currency</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Each Wallet has a unique ‘Wallet ID’, which is equivalent to a bank account number. Every cryptocurrency transaction refers to ‘Wallet ID’ of buyer and seller</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wallet is referred to be “Hot” if it is online and “Cold” if it is offline</a:t>
            </a:r>
            <a:endParaRPr sz="2800">
              <a:latin typeface="Economica"/>
              <a:ea typeface="Economica"/>
              <a:cs typeface="Economica"/>
              <a:sym typeface="Economica"/>
            </a:endParaRPr>
          </a:p>
          <a:p>
            <a:pPr marL="0" marR="0" lvl="0" indent="0" algn="just" rtl="0">
              <a:lnSpc>
                <a:spcPct val="115000"/>
              </a:lnSpc>
              <a:spcBef>
                <a:spcPts val="0"/>
              </a:spcBef>
              <a:spcAft>
                <a:spcPts val="0"/>
              </a:spcAft>
              <a:buSzPts val="1800"/>
              <a:buNone/>
            </a:pPr>
            <a:endParaRPr sz="2800">
              <a:latin typeface="Economica"/>
              <a:ea typeface="Economica"/>
              <a:cs typeface="Economica"/>
              <a:sym typeface="Economica"/>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g534e12b28d_0_61"/>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Oracle</a:t>
            </a:r>
            <a:endParaRPr/>
          </a:p>
        </p:txBody>
      </p:sp>
      <p:sp>
        <p:nvSpPr>
          <p:cNvPr id="361" name="Google Shape;361;g534e12b28d_0_61"/>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387350" algn="just" rtl="0">
              <a:lnSpc>
                <a:spcPct val="115000"/>
              </a:lnSpc>
              <a:spcBef>
                <a:spcPts val="0"/>
              </a:spcBef>
              <a:spcAft>
                <a:spcPts val="0"/>
              </a:spcAft>
              <a:buSzPts val="2500"/>
              <a:buFont typeface="Economica"/>
              <a:buChar char="●"/>
            </a:pPr>
            <a:r>
              <a:rPr lang="en-US" sz="2500">
                <a:latin typeface="Economica"/>
                <a:ea typeface="Economica"/>
                <a:cs typeface="Economica"/>
                <a:sym typeface="Economica"/>
              </a:rPr>
              <a:t>An oracle, in blockchain, is a software application that verifies real-world occurrences (such as a shipment of cellphones) and submits this information to blockchains. </a:t>
            </a:r>
            <a:endParaRPr sz="2500">
              <a:latin typeface="Economica"/>
              <a:ea typeface="Economica"/>
              <a:cs typeface="Economica"/>
              <a:sym typeface="Economica"/>
            </a:endParaRPr>
          </a:p>
          <a:p>
            <a:pPr marL="457200" marR="0" lvl="0" indent="-387350" algn="just" rtl="0">
              <a:lnSpc>
                <a:spcPct val="115000"/>
              </a:lnSpc>
              <a:spcBef>
                <a:spcPts val="0"/>
              </a:spcBef>
              <a:spcAft>
                <a:spcPts val="0"/>
              </a:spcAft>
              <a:buSzPts val="2500"/>
              <a:buFont typeface="Economica"/>
              <a:buChar char="●"/>
            </a:pPr>
            <a:r>
              <a:rPr lang="en-US" sz="2500">
                <a:latin typeface="Economica"/>
                <a:ea typeface="Economica"/>
                <a:cs typeface="Economica"/>
                <a:sym typeface="Economica"/>
              </a:rPr>
              <a:t>Oracles are basically data transformers and transmitters, converting real-world occurrences into data for blockchains</a:t>
            </a:r>
            <a:endParaRPr sz="2500">
              <a:latin typeface="Economica"/>
              <a:ea typeface="Economica"/>
              <a:cs typeface="Economica"/>
              <a:sym typeface="Economica"/>
            </a:endParaRPr>
          </a:p>
        </p:txBody>
      </p:sp>
      <p:pic>
        <p:nvPicPr>
          <p:cNvPr id="362" name="Google Shape;362;g534e12b28d_0_61"/>
          <p:cNvPicPr preferRelativeResize="0"/>
          <p:nvPr/>
        </p:nvPicPr>
        <p:blipFill rotWithShape="1">
          <a:blip r:embed="rId3">
            <a:alphaModFix/>
          </a:blip>
          <a:srcRect/>
          <a:stretch/>
        </p:blipFill>
        <p:spPr>
          <a:xfrm>
            <a:off x="2121600" y="3857625"/>
            <a:ext cx="5348150" cy="30163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g534e12b28d_0_84"/>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10000"/>
              </a:lnSpc>
              <a:spcBef>
                <a:spcPts val="1100"/>
              </a:spcBef>
              <a:spcAft>
                <a:spcPts val="200"/>
              </a:spcAft>
              <a:buSzPts val="4200"/>
              <a:buNone/>
            </a:pPr>
            <a:r>
              <a:rPr lang="en-US"/>
              <a:t>Satoshi Nakamoto</a:t>
            </a:r>
            <a:endParaRPr/>
          </a:p>
        </p:txBody>
      </p:sp>
      <p:sp>
        <p:nvSpPr>
          <p:cNvPr id="369" name="Google Shape;369;g534e12b28d_0_84"/>
          <p:cNvSpPr txBox="1">
            <a:spLocks noGrp="1"/>
          </p:cNvSpPr>
          <p:nvPr>
            <p:ph type="body" idx="1"/>
          </p:nvPr>
        </p:nvSpPr>
        <p:spPr>
          <a:xfrm>
            <a:off x="311700" y="1633625"/>
            <a:ext cx="4547700" cy="49065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a:t>
            </a:r>
            <a:r>
              <a:rPr lang="en-US" sz="2800" b="1">
                <a:solidFill>
                  <a:srgbClr val="FF0000"/>
                </a:solidFill>
                <a:latin typeface="Economica"/>
                <a:ea typeface="Economica"/>
                <a:cs typeface="Economica"/>
                <a:sym typeface="Economica"/>
              </a:rPr>
              <a:t>mysterious</a:t>
            </a:r>
            <a:r>
              <a:rPr lang="en-US" sz="2800">
                <a:latin typeface="Economica"/>
                <a:ea typeface="Economica"/>
                <a:cs typeface="Economica"/>
                <a:sym typeface="Economica"/>
              </a:rPr>
              <a:t> individual or entity who created the Bitcoin protocol, solving the digital currency issue of the “double spend.” </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Nakamoto first published their white paper describing the project in 2008 and the first Bitcoin software was released one year later.</a:t>
            </a:r>
            <a:endParaRPr sz="2800">
              <a:latin typeface="Economica"/>
              <a:ea typeface="Economica"/>
              <a:cs typeface="Economica"/>
              <a:sym typeface="Economica"/>
            </a:endParaRPr>
          </a:p>
        </p:txBody>
      </p:sp>
      <p:pic>
        <p:nvPicPr>
          <p:cNvPr id="370" name="Google Shape;370;g534e12b28d_0_84"/>
          <p:cNvPicPr preferRelativeResize="0"/>
          <p:nvPr/>
        </p:nvPicPr>
        <p:blipFill rotWithShape="1">
          <a:blip r:embed="rId3">
            <a:alphaModFix/>
          </a:blip>
          <a:srcRect/>
          <a:stretch/>
        </p:blipFill>
        <p:spPr>
          <a:xfrm>
            <a:off x="4859323" y="1633625"/>
            <a:ext cx="4172651" cy="4756349"/>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5" name="Google Shape;3605;p63"/>
          <p:cNvSpPr txBox="1">
            <a:spLocks/>
          </p:cNvSpPr>
          <p:nvPr/>
        </p:nvSpPr>
        <p:spPr>
          <a:xfrm>
            <a:off x="2451789" y="2183407"/>
            <a:ext cx="4937700" cy="1079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7200" dirty="0"/>
              <a:t>Thanks!</a:t>
            </a:r>
          </a:p>
        </p:txBody>
      </p:sp>
      <p:sp>
        <p:nvSpPr>
          <p:cNvPr id="3" name="TextBox 2">
            <a:extLst>
              <a:ext uri="{FF2B5EF4-FFF2-40B4-BE49-F238E27FC236}">
                <a16:creationId xmlns:a16="http://schemas.microsoft.com/office/drawing/2014/main" id="{6E8CCC4D-6E54-C52F-0B38-A0C3FAC7764A}"/>
              </a:ext>
            </a:extLst>
          </p:cNvPr>
          <p:cNvSpPr txBox="1"/>
          <p:nvPr/>
        </p:nvSpPr>
        <p:spPr>
          <a:xfrm>
            <a:off x="2969889" y="3441605"/>
            <a:ext cx="4572000" cy="307777"/>
          </a:xfrm>
          <a:prstGeom prst="rect">
            <a:avLst/>
          </a:prstGeom>
          <a:noFill/>
        </p:spPr>
        <p:txBody>
          <a:bodyPr wrap="square">
            <a:spAutoFit/>
          </a:bodyPr>
          <a:lstStyle/>
          <a:p>
            <a:pPr marL="0" indent="0">
              <a:buSzPts val="1100"/>
            </a:pPr>
            <a:r>
              <a:rPr lang="en-US" sz="1400" dirty="0">
                <a:solidFill>
                  <a:schemeClr val="accent1"/>
                </a:solidFill>
              </a:rPr>
              <a:t>Do you have any questions?</a:t>
            </a:r>
          </a:p>
        </p:txBody>
      </p:sp>
    </p:spTree>
    <p:extLst>
      <p:ext uri="{BB962C8B-B14F-4D97-AF65-F5344CB8AC3E}">
        <p14:creationId xmlns:p14="http://schemas.microsoft.com/office/powerpoint/2010/main" val="11969946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g534e12b28d_0_77"/>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Distributed Ledger</a:t>
            </a:r>
            <a:endParaRPr/>
          </a:p>
        </p:txBody>
      </p:sp>
      <p:pic>
        <p:nvPicPr>
          <p:cNvPr id="101" name="Google Shape;101;g534e12b28d_0_77"/>
          <p:cNvPicPr preferRelativeResize="0"/>
          <p:nvPr/>
        </p:nvPicPr>
        <p:blipFill rotWithShape="1">
          <a:blip r:embed="rId3">
            <a:alphaModFix/>
          </a:blip>
          <a:srcRect/>
          <a:stretch/>
        </p:blipFill>
        <p:spPr>
          <a:xfrm>
            <a:off x="914400" y="1647450"/>
            <a:ext cx="7315200" cy="4857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7e175cda2b_1_6"/>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Hashing</a:t>
            </a:r>
            <a:endParaRPr/>
          </a:p>
        </p:txBody>
      </p:sp>
      <p:sp>
        <p:nvSpPr>
          <p:cNvPr id="108" name="Google Shape;108;g7e175cda2b_1_6"/>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hash is a function that converts an input of letters and numbers into an encrypted output of a fixed length</a:t>
            </a:r>
            <a:endParaRPr sz="280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A procedure that a miner on a Proof-of-Work blockchain constantly repeats in order to find an eligible proof of work</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It is the procedure of repeatedly inserting a random string of digits into a hashing formulae until Ending a desirable output</a:t>
            </a:r>
            <a:endParaRPr sz="2800">
              <a:latin typeface="Economica"/>
              <a:ea typeface="Economica"/>
              <a:cs typeface="Economica"/>
              <a:sym typeface="Economic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g6f37c56186_0_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Hashing</a:t>
            </a:r>
            <a:endParaRPr/>
          </a:p>
        </p:txBody>
      </p:sp>
      <p:pic>
        <p:nvPicPr>
          <p:cNvPr id="115" name="Google Shape;115;g6f37c56186_0_0"/>
          <p:cNvPicPr preferRelativeResize="0"/>
          <p:nvPr/>
        </p:nvPicPr>
        <p:blipFill rotWithShape="1">
          <a:blip r:embed="rId3">
            <a:alphaModFix/>
          </a:blip>
          <a:srcRect/>
          <a:stretch/>
        </p:blipFill>
        <p:spPr>
          <a:xfrm>
            <a:off x="1038975" y="1558200"/>
            <a:ext cx="7066047" cy="4783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g7e175cda2b_0_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dirty="0"/>
              <a:t>Consensus Algorithm</a:t>
            </a:r>
            <a:endParaRPr dirty="0"/>
          </a:p>
        </p:txBody>
      </p:sp>
      <p:sp>
        <p:nvSpPr>
          <p:cNvPr id="122" name="Google Shape;122;g7e175cda2b_0_0"/>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lvl="0" indent="-406400" algn="just" rtl="0">
              <a:lnSpc>
                <a:spcPct val="115000"/>
              </a:lnSpc>
              <a:spcBef>
                <a:spcPts val="0"/>
              </a:spcBef>
              <a:spcAft>
                <a:spcPts val="0"/>
              </a:spcAft>
              <a:buSzPts val="2800"/>
              <a:buFont typeface="Economica"/>
              <a:buChar char="●"/>
            </a:pPr>
            <a:r>
              <a:rPr lang="en-US" sz="2800" dirty="0">
                <a:latin typeface="Economica"/>
                <a:ea typeface="Economica"/>
                <a:cs typeface="Economica"/>
                <a:sym typeface="Economica"/>
              </a:rPr>
              <a:t>The consensus algorithm is the blockchain element that determines how consensus is reached on that blockchain.</a:t>
            </a:r>
            <a:endParaRPr sz="2800" dirty="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dirty="0">
                <a:latin typeface="Economica"/>
                <a:ea typeface="Economica"/>
                <a:cs typeface="Economica"/>
                <a:sym typeface="Economica"/>
              </a:rPr>
              <a:t>The protocol that describes who gets to validate blocks of data (and thus is entitled to the reward) and how others can verify its legitimacy.</a:t>
            </a:r>
            <a:endParaRPr sz="2800" dirty="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dirty="0">
                <a:latin typeface="Economica"/>
                <a:ea typeface="Economica"/>
                <a:cs typeface="Economica"/>
                <a:sym typeface="Economica"/>
              </a:rPr>
              <a:t>All participating entities on the blockchain must follow the same consensus algorithm to participate on the blockchain.</a:t>
            </a:r>
            <a:endParaRPr sz="2800" dirty="0">
              <a:latin typeface="Economica"/>
              <a:ea typeface="Economica"/>
              <a:cs typeface="Economica"/>
              <a:sym typeface="Economica"/>
            </a:endParaRPr>
          </a:p>
          <a:p>
            <a:pPr marL="457200" marR="0" lvl="0" indent="-406400" algn="just" rtl="0">
              <a:lnSpc>
                <a:spcPct val="115000"/>
              </a:lnSpc>
              <a:spcBef>
                <a:spcPts val="0"/>
              </a:spcBef>
              <a:spcAft>
                <a:spcPts val="0"/>
              </a:spcAft>
              <a:buSzPts val="2800"/>
              <a:buFont typeface="Economica"/>
              <a:buChar char="●"/>
            </a:pPr>
            <a:r>
              <a:rPr lang="en-US" sz="2800" dirty="0">
                <a:latin typeface="Economica"/>
                <a:ea typeface="Economica"/>
                <a:cs typeface="Economica"/>
                <a:sym typeface="Economica"/>
              </a:rPr>
              <a:t>Responsible for verifying the balances and signatures, confirming transactions, and for actually executing the validation of blocks </a:t>
            </a:r>
            <a:endParaRPr sz="2800" dirty="0">
              <a:latin typeface="Economica"/>
              <a:ea typeface="Economica"/>
              <a:cs typeface="Economica"/>
              <a:sym typeface="Economica"/>
            </a:endParaRPr>
          </a:p>
          <a:p>
            <a:pPr marL="0" lvl="0" indent="0" algn="just" rtl="0">
              <a:lnSpc>
                <a:spcPct val="115000"/>
              </a:lnSpc>
              <a:spcBef>
                <a:spcPts val="0"/>
              </a:spcBef>
              <a:spcAft>
                <a:spcPts val="0"/>
              </a:spcAft>
              <a:buSzPts val="1800"/>
              <a:buNone/>
            </a:pPr>
            <a:endParaRPr sz="2400" dirty="0">
              <a:latin typeface="Economica"/>
              <a:ea typeface="Economica"/>
              <a:cs typeface="Economica"/>
              <a:sym typeface="Economic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g7e175cda2b_1_0"/>
          <p:cNvSpPr txBox="1">
            <a:spLocks noGrp="1"/>
          </p:cNvSpPr>
          <p:nvPr>
            <p:ph type="title"/>
          </p:nvPr>
        </p:nvSpPr>
        <p:spPr>
          <a:xfrm>
            <a:off x="311700" y="421233"/>
            <a:ext cx="8520600" cy="110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a:t>Consensus Algorithm: Proof of Work (PoW)</a:t>
            </a:r>
            <a:endParaRPr/>
          </a:p>
        </p:txBody>
      </p:sp>
      <p:sp>
        <p:nvSpPr>
          <p:cNvPr id="129" name="Google Shape;129;g7e175cda2b_1_0"/>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PoW was the first consensus algorithm to be created. It is employed by Bitcoin and many other cryptocurrencies</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Miners compete against each other in solving complex computational puzzles. These puzzles are difficult to solve, but when solved, the solutions can be quickly verified. </a:t>
            </a:r>
            <a:endParaRPr sz="2800">
              <a:latin typeface="Economica"/>
              <a:ea typeface="Economica"/>
              <a:cs typeface="Economica"/>
              <a:sym typeface="Economica"/>
            </a:endParaRPr>
          </a:p>
          <a:p>
            <a:pPr marL="457200" lvl="0" indent="-406400" algn="just" rtl="0">
              <a:lnSpc>
                <a:spcPct val="115000"/>
              </a:lnSpc>
              <a:spcBef>
                <a:spcPts val="0"/>
              </a:spcBef>
              <a:spcAft>
                <a:spcPts val="0"/>
              </a:spcAft>
              <a:buSzPts val="2800"/>
              <a:buFont typeface="Economica"/>
              <a:buChar char="●"/>
            </a:pPr>
            <a:r>
              <a:rPr lang="en-US" sz="2800">
                <a:latin typeface="Economica"/>
                <a:ea typeface="Economica"/>
                <a:cs typeface="Economica"/>
                <a:sym typeface="Economica"/>
              </a:rPr>
              <a:t>Once a miner finds the solution to a new block, they can broadcast that block to the network. All other miners will then verify that the solution is correct and the block will likely be confirmed.</a:t>
            </a:r>
            <a:endParaRPr sz="2800">
              <a:latin typeface="Economica"/>
              <a:ea typeface="Economica"/>
              <a:cs typeface="Economica"/>
              <a:sym typeface="Economica"/>
            </a:endParaRPr>
          </a:p>
        </p:txBody>
      </p:sp>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TotalTime>
  <Words>1930</Words>
  <Application>Microsoft Office PowerPoint</Application>
  <PresentationFormat>On-screen Show (4:3)</PresentationFormat>
  <Paragraphs>184</Paragraphs>
  <Slides>47</Slides>
  <Notes>46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Open Sans</vt:lpstr>
      <vt:lpstr>Calibri</vt:lpstr>
      <vt:lpstr>Economica</vt:lpstr>
      <vt:lpstr>Arial</vt:lpstr>
      <vt:lpstr>Luxe</vt:lpstr>
      <vt:lpstr>Key Terminologies of Blockchain Technology</vt:lpstr>
      <vt:lpstr>Node/Validator/Client</vt:lpstr>
      <vt:lpstr>Miner aka. Forger</vt:lpstr>
      <vt:lpstr>Distributed Ledger</vt:lpstr>
      <vt:lpstr>Distributed Ledger</vt:lpstr>
      <vt:lpstr>Hashing</vt:lpstr>
      <vt:lpstr>Hashing</vt:lpstr>
      <vt:lpstr>Consensus Algorithm</vt:lpstr>
      <vt:lpstr>Consensus Algorithm: Proof of Work (PoW)</vt:lpstr>
      <vt:lpstr>Consensus Algorithm: Proof of Stake (PoS)</vt:lpstr>
      <vt:lpstr>Consensus Algorithm: Proof of Authority (PoA)</vt:lpstr>
      <vt:lpstr>Nonce</vt:lpstr>
      <vt:lpstr>Nonce</vt:lpstr>
      <vt:lpstr>Merkle Tree</vt:lpstr>
      <vt:lpstr>Merkle Tree</vt:lpstr>
      <vt:lpstr>Merkle Tree</vt:lpstr>
      <vt:lpstr>Merkle Tree</vt:lpstr>
      <vt:lpstr>Merkle Tree</vt:lpstr>
      <vt:lpstr>Hyperledger</vt:lpstr>
      <vt:lpstr>Hyperledger</vt:lpstr>
      <vt:lpstr>Permissionless Blockchain</vt:lpstr>
      <vt:lpstr>Permissioned Blockchain</vt:lpstr>
      <vt:lpstr>Lightning Network</vt:lpstr>
      <vt:lpstr>Lightning Network</vt:lpstr>
      <vt:lpstr>Sharding</vt:lpstr>
      <vt:lpstr>Hard Fork</vt:lpstr>
      <vt:lpstr>Hard Fork</vt:lpstr>
      <vt:lpstr>Soft Fork</vt:lpstr>
      <vt:lpstr>Cryptocurrency</vt:lpstr>
      <vt:lpstr>Fungible vs. Non-Fungible</vt:lpstr>
      <vt:lpstr>PowerPoint Presentation</vt:lpstr>
      <vt:lpstr>CryptoCelebrities</vt:lpstr>
      <vt:lpstr>Digital Art</vt:lpstr>
      <vt:lpstr>Ethermon</vt:lpstr>
      <vt:lpstr>dApps</vt:lpstr>
      <vt:lpstr>Smart Contract</vt:lpstr>
      <vt:lpstr>PowerPoint Presentation</vt:lpstr>
      <vt:lpstr>Genesis Block</vt:lpstr>
      <vt:lpstr>Block Height</vt:lpstr>
      <vt:lpstr>Confirmation</vt:lpstr>
      <vt:lpstr>Stale/Uncle and Orphan Blocks</vt:lpstr>
      <vt:lpstr>Block Reward</vt:lpstr>
      <vt:lpstr>Bounty / Bug Bounty</vt:lpstr>
      <vt:lpstr>Wallets</vt:lpstr>
      <vt:lpstr>Oracle</vt:lpstr>
      <vt:lpstr>Satoshi Nakamoto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Key Terminologies of Blockchain Technology</dc:title>
  <dc:creator>bahadur</dc:creator>
  <cp:lastModifiedBy>Mubariz Rehman</cp:lastModifiedBy>
  <cp:revision>8</cp:revision>
  <dcterms:created xsi:type="dcterms:W3CDTF">2010-01-24T17:29:57Z</dcterms:created>
  <dcterms:modified xsi:type="dcterms:W3CDTF">2024-02-27T05:37:50Z</dcterms:modified>
</cp:coreProperties>
</file>